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</p:sldMasterIdLst>
  <p:sldIdLst>
    <p:sldId id="256" r:id="rId5"/>
    <p:sldId id="257" r:id="rId6"/>
    <p:sldId id="341" r:id="rId7"/>
    <p:sldId id="346" r:id="rId8"/>
    <p:sldId id="266" r:id="rId9"/>
    <p:sldId id="310" r:id="rId10"/>
    <p:sldId id="261" r:id="rId11"/>
    <p:sldId id="342" r:id="rId12"/>
    <p:sldId id="258" r:id="rId13"/>
    <p:sldId id="314" r:id="rId14"/>
    <p:sldId id="268" r:id="rId15"/>
    <p:sldId id="264" r:id="rId16"/>
    <p:sldId id="265" r:id="rId17"/>
    <p:sldId id="274" r:id="rId18"/>
    <p:sldId id="269" r:id="rId19"/>
    <p:sldId id="328" r:id="rId20"/>
    <p:sldId id="276" r:id="rId21"/>
    <p:sldId id="270" r:id="rId22"/>
    <p:sldId id="272" r:id="rId23"/>
    <p:sldId id="273" r:id="rId24"/>
    <p:sldId id="308" r:id="rId25"/>
    <p:sldId id="318" r:id="rId26"/>
    <p:sldId id="340" r:id="rId27"/>
    <p:sldId id="348" r:id="rId28"/>
    <p:sldId id="339" r:id="rId29"/>
    <p:sldId id="320" r:id="rId30"/>
    <p:sldId id="322" r:id="rId31"/>
    <p:sldId id="333" r:id="rId32"/>
    <p:sldId id="325" r:id="rId33"/>
    <p:sldId id="326" r:id="rId34"/>
    <p:sldId id="345" r:id="rId35"/>
    <p:sldId id="299" r:id="rId36"/>
    <p:sldId id="293" r:id="rId37"/>
    <p:sldId id="304" r:id="rId38"/>
    <p:sldId id="295" r:id="rId39"/>
    <p:sldId id="330" r:id="rId40"/>
    <p:sldId id="350" r:id="rId41"/>
    <p:sldId id="291" r:id="rId42"/>
    <p:sldId id="286" r:id="rId43"/>
    <p:sldId id="327" r:id="rId44"/>
    <p:sldId id="294" r:id="rId45"/>
    <p:sldId id="279" r:id="rId46"/>
    <p:sldId id="319" r:id="rId47"/>
    <p:sldId id="296" r:id="rId48"/>
    <p:sldId id="285" r:id="rId49"/>
    <p:sldId id="349" r:id="rId50"/>
    <p:sldId id="289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F33B68-7CEE-3175-BF92-5F9E8B2E9026}" v="219" dt="2025-02-24T14:30:34.402"/>
    <p1510:client id="{CF91509B-C1AF-0C14-0A6C-E4205F30C7F6}" v="1" dt="2025-02-22T15:23:57.6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34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563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891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368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338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159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3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28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551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3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643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541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842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109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650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093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44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2">
                <a:tint val="97000"/>
                <a:hueMod val="92000"/>
                <a:satMod val="169000"/>
                <a:alpha val="35000"/>
                <a:lumMod val="83000"/>
                <a:lumOff val="17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E2D84EF-9F8F-4A68-84AB-CB5D429E458A}" type="datetimeFigureOut">
              <a:rPr lang="pl-PL" smtClean="0"/>
              <a:pPr/>
              <a:t>27.02.2025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B4ADDC-2DB1-4DD8-ACA6-4519DD8AC8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81990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gi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.gif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4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4.gif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4.gi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4.gif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4.gi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9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4.gif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102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4.gi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10.jpeg"/><Relationship Id="rId7" Type="http://schemas.openxmlformats.org/officeDocument/2006/relationships/image" Target="../media/image113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4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7" Type="http://schemas.openxmlformats.org/officeDocument/2006/relationships/image" Target="../media/image4.gif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12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jpeg"/><Relationship Id="rId4" Type="http://schemas.openxmlformats.org/officeDocument/2006/relationships/image" Target="../media/image4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13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34.jpeg"/><Relationship Id="rId7" Type="http://schemas.openxmlformats.org/officeDocument/2006/relationships/image" Target="../media/image138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7" Type="http://schemas.openxmlformats.org/officeDocument/2006/relationships/image" Target="../media/image4.gif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48835" y="5405596"/>
            <a:ext cx="9821232" cy="1013948"/>
          </a:xfrm>
        </p:spPr>
        <p:txBody>
          <a:bodyPr>
            <a:normAutofit fontScale="90000"/>
          </a:bodyPr>
          <a:lstStyle/>
          <a:p>
            <a: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Szkoła Podstawowa nr 50 </a:t>
            </a:r>
            <a:b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</a:br>
            <a: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im. Ossolineum we Wrocławiu</a:t>
            </a:r>
            <a:endParaRPr lang="pl-PL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EE6B3B8-69F8-D8CC-8D58-2A6088A3F1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3" y="401285"/>
            <a:ext cx="7392822" cy="4910158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" name="John Barry - Pożegnanie z Afryką (muzyka filmowa)">
            <a:hlinkClick r:id="" action="ppaction://media"/>
            <a:extLst>
              <a:ext uri="{FF2B5EF4-FFF2-40B4-BE49-F238E27FC236}">
                <a16:creationId xmlns:a16="http://schemas.microsoft.com/office/drawing/2014/main" id="{3ACD8041-2530-9F3B-BB3A-4EB65E5A2E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03490" y="3124200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B77C6E-FE9C-038A-9E0E-62E836A454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127" y="970642"/>
            <a:ext cx="4462388" cy="43452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500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FCCEB19-307F-D3AC-DA7C-D3D2F68AB4AC}"/>
              </a:ext>
            </a:extLst>
          </p:cNvPr>
          <p:cNvSpPr txBox="1"/>
          <p:nvPr/>
        </p:nvSpPr>
        <p:spPr>
          <a:xfrm>
            <a:off x="615820" y="363895"/>
            <a:ext cx="1117584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3200" i="1">
              <a:solidFill>
                <a:srgbClr val="000000"/>
              </a:solidFill>
            </a:endParaRPr>
          </a:p>
          <a:p>
            <a:pPr algn="ctr"/>
            <a:r>
              <a:rPr lang="pl-PL" sz="4400" b="1" i="1">
                <a:solidFill>
                  <a:srgbClr val="000000"/>
                </a:solidFill>
                <a:latin typeface="Comic Sans MS" panose="030F0702030302020204" pitchFamily="66" charset="0"/>
              </a:rPr>
              <a:t>Pięćdziesiątka</a:t>
            </a:r>
            <a:r>
              <a:rPr lang="pl-PL" sz="4400" i="1">
                <a:solidFill>
                  <a:srgbClr val="000000"/>
                </a:solidFill>
                <a:latin typeface="Comic Sans MS" panose="030F0702030302020204" pitchFamily="66" charset="0"/>
              </a:rPr>
              <a:t> to szkoła, która na zawsze zostanie w wielu sercach.</a:t>
            </a:r>
          </a:p>
          <a:p>
            <a:endParaRPr lang="pl-PL" sz="3200" i="1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l-PL" sz="4000" b="1" i="1">
                <a:solidFill>
                  <a:srgbClr val="000000"/>
                </a:solidFill>
                <a:latin typeface="Comic Sans MS" panose="030F0702030302020204" pitchFamily="66" charset="0"/>
              </a:rPr>
              <a:t>Zapraszamy na wirtualną podróż </a:t>
            </a:r>
            <a:br>
              <a:rPr lang="pl-PL" sz="4000" b="1" i="1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pl-PL" sz="4000" b="1" i="1">
                <a:solidFill>
                  <a:srgbClr val="000000"/>
                </a:solidFill>
                <a:latin typeface="Comic Sans MS" panose="030F0702030302020204" pitchFamily="66" charset="0"/>
              </a:rPr>
              <a:t>po naszej szkole.</a:t>
            </a:r>
          </a:p>
          <a:p>
            <a:endParaRPr lang="pl-PL" sz="3200" b="0" i="1">
              <a:solidFill>
                <a:srgbClr val="000000"/>
              </a:solidFill>
              <a:effectLst/>
            </a:endParaRPr>
          </a:p>
          <a:p>
            <a:endParaRPr lang="pl-PL" sz="3200" i="1">
              <a:solidFill>
                <a:srgbClr val="000000"/>
              </a:solidFill>
            </a:endParaRPr>
          </a:p>
          <a:p>
            <a:endParaRPr lang="pl-PL" sz="3200" b="0" i="1">
              <a:solidFill>
                <a:srgbClr val="000000"/>
              </a:solidFill>
              <a:effectLst/>
            </a:endParaRPr>
          </a:p>
          <a:p>
            <a:pPr algn="r"/>
            <a:r>
              <a:rPr lang="pl-PL" sz="2400" b="0" i="1">
                <a:solidFill>
                  <a:srgbClr val="000000"/>
                </a:solidFill>
                <a:effectLst/>
              </a:rPr>
              <a:t>)</a:t>
            </a:r>
          </a:p>
          <a:p>
            <a:endParaRPr lang="pl-PL" sz="3200" i="1">
              <a:solidFill>
                <a:srgbClr val="000000"/>
              </a:solidFill>
            </a:endParaRPr>
          </a:p>
          <a:p>
            <a:endParaRPr lang="pl-PL" sz="3200" b="1" i="1">
              <a:solidFill>
                <a:schemeClr val="bg1"/>
              </a:solidFill>
            </a:endParaRPr>
          </a:p>
        </p:txBody>
      </p:sp>
      <p:pic>
        <p:nvPicPr>
          <p:cNvPr id="4" name="Obraz 3" descr="balwanek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80105" y="3461658"/>
            <a:ext cx="2696889" cy="30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1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2">
                <a:tint val="97000"/>
                <a:hueMod val="92000"/>
                <a:satMod val="169000"/>
                <a:alpha val="35000"/>
                <a:lumMod val="83000"/>
                <a:lumOff val="17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7B9C769C-D9ED-B264-821A-FEFAC4E4D264}"/>
              </a:ext>
            </a:extLst>
          </p:cNvPr>
          <p:cNvSpPr txBox="1"/>
          <p:nvPr/>
        </p:nvSpPr>
        <p:spPr>
          <a:xfrm>
            <a:off x="392112" y="584201"/>
            <a:ext cx="5589095" cy="60016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Szkoła Podstawowa nr 50 </a:t>
            </a:r>
            <a:r>
              <a:rPr lang="pl-PL" sz="3200" b="0" i="0" dirty="0">
                <a:solidFill>
                  <a:srgbClr val="000000"/>
                </a:solidFill>
                <a:effectLst/>
                <a:latin typeface="Comic Sans MS"/>
              </a:rPr>
              <a:t>jest nowoczesną i przyjazną placówką z </a:t>
            </a:r>
            <a:r>
              <a:rPr lang="pl-PL" sz="3200" dirty="0">
                <a:solidFill>
                  <a:srgbClr val="000000"/>
                </a:solidFill>
                <a:latin typeface="Comic Sans MS"/>
              </a:rPr>
              <a:t>ponad 40</a:t>
            </a:r>
            <a:r>
              <a:rPr lang="pl-PL" sz="3200" b="0" i="0" dirty="0">
                <a:solidFill>
                  <a:srgbClr val="000000"/>
                </a:solidFill>
                <a:effectLst/>
                <a:latin typeface="Comic Sans MS"/>
              </a:rPr>
              <a:t>‑letnią tradycją. </a:t>
            </a:r>
            <a:endParaRPr lang="en-US"/>
          </a:p>
          <a:p>
            <a:pPr algn="ctr"/>
            <a:r>
              <a:rPr lang="pl-PL" sz="3200" b="0" i="0" dirty="0">
                <a:solidFill>
                  <a:srgbClr val="000000"/>
                </a:solidFill>
                <a:effectLst/>
                <a:latin typeface="Comic Sans MS"/>
              </a:rPr>
              <a:t>W szkole czuje się klimat sprzyjający twórczej pracy, zdrowiu </a:t>
            </a:r>
            <a:br>
              <a:rPr lang="pl-PL" sz="3200" b="0" i="0" dirty="0">
                <a:effectLst/>
                <a:latin typeface="Comic Sans MS" panose="030F0702030302020204" pitchFamily="66" charset="0"/>
              </a:rPr>
            </a:br>
            <a:r>
              <a:rPr lang="pl-PL" sz="3200" b="0" i="0" dirty="0">
                <a:solidFill>
                  <a:srgbClr val="000000"/>
                </a:solidFill>
                <a:effectLst/>
                <a:latin typeface="Comic Sans MS"/>
              </a:rPr>
              <a:t>i bezpieczeństwu. </a:t>
            </a:r>
            <a:endParaRPr lang="pl-PL"/>
          </a:p>
          <a:p>
            <a:pPr algn="ctr"/>
            <a:endParaRPr lang="pl-PL" sz="32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l-PL" sz="3200" b="1" dirty="0">
                <a:solidFill>
                  <a:srgbClr val="000000"/>
                </a:solidFill>
                <a:latin typeface="Comic Sans MS"/>
              </a:rPr>
              <a:t>SP 50 </a:t>
            </a:r>
            <a:r>
              <a:rPr lang="pl-PL" sz="3200" dirty="0">
                <a:solidFill>
                  <a:srgbClr val="000000"/>
                </a:solidFill>
                <a:latin typeface="Comic Sans MS"/>
              </a:rPr>
              <a:t>jest szkołą osiedlową, położoną blisko bulwarów nadodrzańskich.</a:t>
            </a:r>
          </a:p>
        </p:txBody>
      </p:sp>
      <p:pic>
        <p:nvPicPr>
          <p:cNvPr id="7170" name="Picture 2" descr="Szkoła Podstawowa Nr 50, Czeska 38, Wrocław-Psie Pole 51-112 - Szkoła  podstawowa, numer telefonu">
            <a:extLst>
              <a:ext uri="{FF2B5EF4-FFF2-40B4-BE49-F238E27FC236}">
                <a16:creationId xmlns:a16="http://schemas.microsoft.com/office/drawing/2014/main" id="{4FCF48A4-1483-3E69-0057-D77A0FDD5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15" y="158837"/>
            <a:ext cx="6051585" cy="3406246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18AF7EC-7D1D-BE1F-F329-558CC8313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565083"/>
            <a:ext cx="5418667" cy="330376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" name="Obraz 4" descr="balwanek1.gif">
            <a:extLst>
              <a:ext uri="{FF2B5EF4-FFF2-40B4-BE49-F238E27FC236}">
                <a16:creationId xmlns:a16="http://schemas.microsoft.com/office/drawing/2014/main" id="{6A65D579-334B-E035-0563-3685258D2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01512" y="5477933"/>
            <a:ext cx="1212432" cy="138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5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CD2E2968-A8C2-BD8D-0634-B9D526107D37}"/>
              </a:ext>
            </a:extLst>
          </p:cNvPr>
          <p:cNvSpPr txBox="1"/>
          <p:nvPr/>
        </p:nvSpPr>
        <p:spPr>
          <a:xfrm>
            <a:off x="406400" y="276170"/>
            <a:ext cx="68029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4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Nasza szkoła w liczbach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FC38CB8-0E56-9C9C-F482-BB14AF33706C}"/>
              </a:ext>
            </a:extLst>
          </p:cNvPr>
          <p:cNvSpPr txBox="1"/>
          <p:nvPr/>
        </p:nvSpPr>
        <p:spPr>
          <a:xfrm>
            <a:off x="406400" y="1080870"/>
            <a:ext cx="11338910" cy="57861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2800" b="1" i="0" dirty="0">
                <a:solidFill>
                  <a:schemeClr val="bg1"/>
                </a:solidFill>
                <a:effectLst/>
                <a:latin typeface="Comic Sans MS"/>
              </a:rPr>
              <a:t>W Szkole Podstawowej nr 50 we Wrocławiu obecnie</a:t>
            </a:r>
            <a:r>
              <a:rPr lang="pl-PL" sz="2800" b="0" i="0" dirty="0">
                <a:solidFill>
                  <a:schemeClr val="bg1"/>
                </a:solidFill>
                <a:effectLst/>
                <a:latin typeface="Comic Sans MS"/>
              </a:rPr>
              <a:t>:</a:t>
            </a:r>
          </a:p>
          <a:p>
            <a:endParaRPr lang="pl-PL" sz="2800" b="0" i="0">
              <a:solidFill>
                <a:schemeClr val="bg1"/>
              </a:solidFill>
              <a:effectLst/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b="0" i="0" dirty="0">
                <a:solidFill>
                  <a:schemeClr val="bg1"/>
                </a:solidFill>
                <a:effectLst/>
                <a:latin typeface="Comic Sans MS"/>
              </a:rPr>
              <a:t>uczy się w kl. I-VIII</a:t>
            </a:r>
            <a:r>
              <a:rPr lang="pl-PL" sz="2800" b="1" i="0" dirty="0">
                <a:solidFill>
                  <a:schemeClr val="bg1"/>
                </a:solidFill>
                <a:effectLst/>
                <a:latin typeface="Comic Sans MS"/>
              </a:rPr>
              <a:t> </a:t>
            </a:r>
            <a:r>
              <a:rPr lang="pl-PL" sz="2800" b="1" dirty="0">
                <a:solidFill>
                  <a:schemeClr val="bg1"/>
                </a:solidFill>
                <a:latin typeface="Comic Sans MS"/>
              </a:rPr>
              <a:t>966</a:t>
            </a:r>
            <a:r>
              <a:rPr lang="pl-PL" sz="2800" b="1" i="0" dirty="0">
                <a:solidFill>
                  <a:schemeClr val="bg1"/>
                </a:solidFill>
                <a:effectLst/>
                <a:latin typeface="Comic Sans MS"/>
              </a:rPr>
              <a:t> uczniów,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  <a:latin typeface="Comic Sans MS"/>
              </a:rPr>
              <a:t>u</a:t>
            </a:r>
            <a:r>
              <a:rPr lang="pl-PL" sz="2800" b="0" i="0" dirty="0">
                <a:solidFill>
                  <a:schemeClr val="bg1"/>
                </a:solidFill>
                <a:effectLst/>
                <a:latin typeface="Comic Sans MS"/>
              </a:rPr>
              <a:t>czniowie uczęszczają do </a:t>
            </a:r>
            <a:r>
              <a:rPr lang="pl-PL" sz="2800" b="1" dirty="0">
                <a:solidFill>
                  <a:schemeClr val="bg1"/>
                </a:solidFill>
                <a:latin typeface="Comic Sans MS"/>
              </a:rPr>
              <a:t>41</a:t>
            </a:r>
            <a:r>
              <a:rPr lang="pl-PL" sz="2800" b="1" i="0" dirty="0">
                <a:solidFill>
                  <a:schemeClr val="bg1"/>
                </a:solidFill>
                <a:effectLst/>
                <a:latin typeface="Comic Sans MS"/>
              </a:rPr>
              <a:t> oddziałów</a:t>
            </a:r>
            <a:r>
              <a:rPr lang="pl-PL" sz="2800" b="0" i="0" dirty="0">
                <a:solidFill>
                  <a:schemeClr val="bg1"/>
                </a:solidFill>
                <a:effectLst/>
                <a:latin typeface="Comic Sans MS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  <a:latin typeface="Comic Sans MS"/>
              </a:rPr>
              <a:t>z</a:t>
            </a:r>
            <a:r>
              <a:rPr lang="pl-PL" sz="2800" b="0" i="0" dirty="0">
                <a:solidFill>
                  <a:schemeClr val="bg1"/>
                </a:solidFill>
                <a:effectLst/>
                <a:latin typeface="Comic Sans MS"/>
              </a:rPr>
              <a:t>atrudnionych jest </a:t>
            </a:r>
            <a:r>
              <a:rPr lang="pl-PL" sz="2800" b="1" dirty="0">
                <a:solidFill>
                  <a:schemeClr val="bg1"/>
                </a:solidFill>
                <a:latin typeface="Comic Sans MS"/>
              </a:rPr>
              <a:t>117</a:t>
            </a:r>
            <a:r>
              <a:rPr lang="pl-PL" sz="2800" b="1" i="0" dirty="0">
                <a:solidFill>
                  <a:schemeClr val="bg1"/>
                </a:solidFill>
                <a:effectLst/>
                <a:latin typeface="Comic Sans MS"/>
              </a:rPr>
              <a:t> nauczycieli,</a:t>
            </a:r>
            <a:r>
              <a:rPr lang="pl-PL" sz="2800" b="1" dirty="0">
                <a:solidFill>
                  <a:schemeClr val="bg1"/>
                </a:solidFill>
                <a:latin typeface="Comic Sans MS"/>
              </a:rPr>
              <a:t> 13 pracowników administracji i 33 pracowników obsługi</a:t>
            </a:r>
            <a:r>
              <a:rPr lang="pl-PL" sz="2800" dirty="0">
                <a:solidFill>
                  <a:schemeClr val="bg1"/>
                </a:solidFill>
                <a:latin typeface="Comic Sans MS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  <a:latin typeface="Comic Sans MS"/>
              </a:rPr>
              <a:t>dzieci korzystają z </a:t>
            </a:r>
            <a:r>
              <a:rPr lang="pl-PL" sz="2800" b="1" dirty="0">
                <a:solidFill>
                  <a:schemeClr val="bg1"/>
                </a:solidFill>
                <a:latin typeface="Comic Sans MS"/>
              </a:rPr>
              <a:t>43 dobrze wyposażonych </a:t>
            </a:r>
            <a:r>
              <a:rPr lang="pl-PL" sz="2800" b="1" dirty="0" err="1">
                <a:solidFill>
                  <a:schemeClr val="bg1"/>
                </a:solidFill>
                <a:latin typeface="Comic Sans MS"/>
              </a:rPr>
              <a:t>sal</a:t>
            </a:r>
            <a:r>
              <a:rPr lang="pl-PL" sz="2800" b="1" dirty="0">
                <a:solidFill>
                  <a:schemeClr val="bg1"/>
                </a:solidFill>
                <a:latin typeface="Comic Sans MS"/>
              </a:rPr>
              <a:t> lekcyjnych</a:t>
            </a:r>
            <a:r>
              <a:rPr lang="pl-PL" sz="2800" dirty="0">
                <a:solidFill>
                  <a:schemeClr val="bg1"/>
                </a:solidFill>
                <a:latin typeface="Comic Sans M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b="1" i="0">
              <a:solidFill>
                <a:schemeClr val="bg1"/>
              </a:solidFill>
              <a:effectLst/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b="1" i="0">
              <a:solidFill>
                <a:schemeClr val="bg1"/>
              </a:solidFill>
              <a:effectLst/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i="0">
              <a:solidFill>
                <a:schemeClr val="bg1"/>
              </a:solidFill>
              <a:effectLst/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i="0">
              <a:solidFill>
                <a:schemeClr val="bg1"/>
              </a:solidFill>
              <a:effectLst/>
              <a:latin typeface="Comic Sans MS" panose="030F0702030302020204" pitchFamily="66" charset="0"/>
            </a:endParaRPr>
          </a:p>
          <a:p>
            <a:endParaRPr lang="pl-PL" b="1" i="0">
              <a:solidFill>
                <a:schemeClr val="bg1"/>
              </a:solidFill>
              <a:effectLst/>
              <a:latin typeface="Comic Sans MS" panose="030F0702030302020204" pitchFamily="66" charset="0"/>
            </a:endParaRPr>
          </a:p>
          <a:p>
            <a:endParaRPr lang="pl-PL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B29C7A5-A618-8588-4401-3C9DF96527B8}"/>
              </a:ext>
            </a:extLst>
          </p:cNvPr>
          <p:cNvSpPr txBox="1"/>
          <p:nvPr/>
        </p:nvSpPr>
        <p:spPr>
          <a:xfrm>
            <a:off x="406400" y="4613127"/>
            <a:ext cx="8779933" cy="18774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7 października 2022 r.</a:t>
            </a:r>
            <a:br>
              <a:rPr lang="pl-PL" sz="3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pl-PL" sz="3600" b="1" i="0" dirty="0">
                <a:solidFill>
                  <a:schemeClr val="bg1"/>
                </a:solidFill>
                <a:effectLst/>
                <a:latin typeface="Comic Sans MS"/>
              </a:rPr>
              <a:t> </a:t>
            </a:r>
            <a:r>
              <a:rPr lang="pl-PL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Szkoła Podstawowa nr 50 obchodziła</a:t>
            </a:r>
            <a:r>
              <a:rPr lang="pl-PL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 swoje </a:t>
            </a:r>
            <a:r>
              <a:rPr lang="pl-PL" sz="4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40 urodziny</a:t>
            </a:r>
            <a:r>
              <a:rPr lang="pl-PL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.</a:t>
            </a:r>
          </a:p>
        </p:txBody>
      </p:sp>
      <p:pic>
        <p:nvPicPr>
          <p:cNvPr id="1028" name="Picture 4" descr="Tort Urodzinowy - Gify i obrazki na Animowane-Gify.pl">
            <a:extLst>
              <a:ext uri="{FF2B5EF4-FFF2-40B4-BE49-F238E27FC236}">
                <a16:creationId xmlns:a16="http://schemas.microsoft.com/office/drawing/2014/main" id="{C185EDD4-D48A-C9A3-7E04-883997739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489" y="4189414"/>
            <a:ext cx="28956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50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838200" y="3296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Krótka historia </a:t>
            </a:r>
          </a:p>
        </p:txBody>
      </p:sp>
      <p:pic>
        <p:nvPicPr>
          <p:cNvPr id="5" name="Obraz 4" descr="balwanek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4985" y="1933964"/>
            <a:ext cx="1274273" cy="1450458"/>
          </a:xfrm>
          <a:prstGeom prst="rect">
            <a:avLst/>
          </a:prstGeom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7CCC4B74-FF9A-0D71-D525-4B8808449E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885" y="1554293"/>
            <a:ext cx="11791949" cy="5094288"/>
            <a:chOff x="27" y="943"/>
            <a:chExt cx="7428" cy="3209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0A582E50-F9EC-6F71-6BC2-E076554EF92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" y="1030"/>
              <a:ext cx="7407" cy="3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8EAE6FB-EB6B-588F-4A07-AA7D30D00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" y="943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3A87CE-14C5-BD3A-95BB-AE50B7EA0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9" y="943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4FD911-2D3C-1AFB-CD02-5E043F5D6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943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F0BB32-96C0-A1B2-A8FE-871FD3AEF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1292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59366A-2EE1-826F-BCB5-937A3B66B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1639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C6BEAD9-EB39-5A3D-C013-FEA17F41F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1987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F52E2C0-37B2-4E82-E9A5-8E74DF5E5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" y="2334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E938FDC-C221-5810-BDC9-D01103050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2682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1043C33-F3AB-2370-DBF6-B7718426D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3029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A5231D-8EBE-8CDD-0C09-C1181FC80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3376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32D3DC96-5693-38D1-36F8-5906DCAAC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" y="3724"/>
              <a:ext cx="13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ABAC324-F5E3-BDC5-CE50-4C46ED7A51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" y="2292"/>
              <a:ext cx="7083" cy="262"/>
            </a:xfrm>
            <a:custGeom>
              <a:avLst/>
              <a:gdLst>
                <a:gd name="T0" fmla="*/ 453 w 30568"/>
                <a:gd name="T1" fmla="*/ 827 h 1129"/>
                <a:gd name="T2" fmla="*/ 29819 w 30568"/>
                <a:gd name="T3" fmla="*/ 599 h 1129"/>
                <a:gd name="T4" fmla="*/ 29817 w 30568"/>
                <a:gd name="T5" fmla="*/ 299 h 1129"/>
                <a:gd name="T6" fmla="*/ 450 w 30568"/>
                <a:gd name="T7" fmla="*/ 527 h 1129"/>
                <a:gd name="T8" fmla="*/ 453 w 30568"/>
                <a:gd name="T9" fmla="*/ 827 h 1129"/>
                <a:gd name="T10" fmla="*/ 448 w 30568"/>
                <a:gd name="T11" fmla="*/ 227 h 1129"/>
                <a:gd name="T12" fmla="*/ 1 w 30568"/>
                <a:gd name="T13" fmla="*/ 680 h 1129"/>
                <a:gd name="T14" fmla="*/ 455 w 30568"/>
                <a:gd name="T15" fmla="*/ 1127 h 1129"/>
                <a:gd name="T16" fmla="*/ 901 w 30568"/>
                <a:gd name="T17" fmla="*/ 673 h 1129"/>
                <a:gd name="T18" fmla="*/ 448 w 30568"/>
                <a:gd name="T19" fmla="*/ 227 h 1129"/>
                <a:gd name="T20" fmla="*/ 29672 w 30568"/>
                <a:gd name="T21" fmla="*/ 900 h 1129"/>
                <a:gd name="T22" fmla="*/ 30568 w 30568"/>
                <a:gd name="T23" fmla="*/ 443 h 1129"/>
                <a:gd name="T24" fmla="*/ 29665 w 30568"/>
                <a:gd name="T25" fmla="*/ 0 h 1129"/>
                <a:gd name="T26" fmla="*/ 29672 w 30568"/>
                <a:gd name="T27" fmla="*/ 90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568" h="1129">
                  <a:moveTo>
                    <a:pt x="453" y="827"/>
                  </a:moveTo>
                  <a:lnTo>
                    <a:pt x="29819" y="599"/>
                  </a:lnTo>
                  <a:lnTo>
                    <a:pt x="29817" y="299"/>
                  </a:lnTo>
                  <a:lnTo>
                    <a:pt x="450" y="527"/>
                  </a:lnTo>
                  <a:lnTo>
                    <a:pt x="453" y="827"/>
                  </a:lnTo>
                  <a:close/>
                  <a:moveTo>
                    <a:pt x="448" y="227"/>
                  </a:moveTo>
                  <a:cubicBezTo>
                    <a:pt x="199" y="229"/>
                    <a:pt x="0" y="432"/>
                    <a:pt x="1" y="680"/>
                  </a:cubicBezTo>
                  <a:cubicBezTo>
                    <a:pt x="3" y="929"/>
                    <a:pt x="206" y="1129"/>
                    <a:pt x="455" y="1127"/>
                  </a:cubicBezTo>
                  <a:cubicBezTo>
                    <a:pt x="703" y="1125"/>
                    <a:pt x="903" y="922"/>
                    <a:pt x="901" y="673"/>
                  </a:cubicBezTo>
                  <a:cubicBezTo>
                    <a:pt x="900" y="425"/>
                    <a:pt x="697" y="225"/>
                    <a:pt x="448" y="227"/>
                  </a:cubicBezTo>
                  <a:close/>
                  <a:moveTo>
                    <a:pt x="29672" y="900"/>
                  </a:moveTo>
                  <a:lnTo>
                    <a:pt x="30568" y="443"/>
                  </a:lnTo>
                  <a:lnTo>
                    <a:pt x="29665" y="0"/>
                  </a:lnTo>
                  <a:lnTo>
                    <a:pt x="29672" y="90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solidFill>
                <a:srgbClr val="00206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986DC342-97AF-AE4C-D850-EE8D8EF6C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" y="1229"/>
              <a:ext cx="1168" cy="952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A76696BF-ABA8-15F9-6FC7-FD6B1B6A3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" y="1229"/>
              <a:ext cx="1168" cy="952"/>
            </a:xfrm>
            <a:prstGeom prst="rect">
              <a:avLst/>
            </a:prstGeom>
            <a:noFill/>
            <a:ln w="36513" cap="flat">
              <a:solidFill>
                <a:srgbClr val="20386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64972318-2C9C-4CBF-7251-55FE85AB0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" y="1297"/>
              <a:ext cx="169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1CA04790-94C3-6CA1-E0A7-710C0709F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1297"/>
              <a:ext cx="589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ecyzja o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04583D8C-8D07-435A-F73D-C2D1B4253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" y="1480"/>
              <a:ext cx="84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narodzinach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3A374A9E-9D4D-1BB0-4184-3BD4649EC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" y="1662"/>
              <a:ext cx="44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szkoły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A22ABCE9-AB6C-6B6F-AC51-AA88DA49D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1662"/>
              <a:ext cx="11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.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001568E0-8BED-3911-3C4F-B4D0E3B54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662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124BFA94-7CC2-19EB-66A0-A29988761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" y="1968"/>
              <a:ext cx="263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09.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F989DEBE-8B1A-E770-EBF7-298600266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" y="1968"/>
              <a:ext cx="22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19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2F276E1B-6AEB-C5FB-B5A5-D415CD8C0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" y="1968"/>
              <a:ext cx="34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78 r.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DA69A35E-F68C-7599-B6E2-727255640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5" y="1968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11B4073-B25D-447C-7D48-CE4BA9AA9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" y="2276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E9AE4AB2-AF14-CE9B-4F4B-98D16DE50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686"/>
              <a:ext cx="1177" cy="795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BAFBC107-754E-76FD-CA69-C72F33B8D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686"/>
              <a:ext cx="1177" cy="795"/>
            </a:xfrm>
            <a:prstGeom prst="rect">
              <a:avLst/>
            </a:prstGeom>
            <a:noFill/>
            <a:ln w="36513" cap="flat">
              <a:solidFill>
                <a:srgbClr val="20386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45EA99A9-5CCC-2826-7C2E-709FF7759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" y="2752"/>
              <a:ext cx="449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30.08.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67A79E85-FF0F-2259-5BDC-E82245DE3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2752"/>
              <a:ext cx="37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1982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7474217A-9296-D251-5E1C-FBF5A1317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752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826E21FB-EB82-4453-5141-0F0EF1785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2752"/>
              <a:ext cx="169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r.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6">
              <a:extLst>
                <a:ext uri="{FF2B5EF4-FFF2-40B4-BE49-F238E27FC236}">
                  <a16:creationId xmlns:a16="http://schemas.microsoft.com/office/drawing/2014/main" id="{62BFFB2B-E8A0-9A4D-F7B2-F7A137055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6" y="2752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B90CC4F3-019F-6334-53D9-FB42C2865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" y="3060"/>
              <a:ext cx="14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Z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8">
              <a:extLst>
                <a:ext uri="{FF2B5EF4-FFF2-40B4-BE49-F238E27FC236}">
                  <a16:creationId xmlns:a16="http://schemas.microsoft.com/office/drawing/2014/main" id="{6DB15D54-5AD9-9B42-C2AF-CE041F6B0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9" y="3060"/>
              <a:ext cx="78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akończenie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14E2E56C-0347-139A-FCFF-0153194A6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" y="3242"/>
              <a:ext cx="60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budowy.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40">
              <a:extLst>
                <a:ext uri="{FF2B5EF4-FFF2-40B4-BE49-F238E27FC236}">
                  <a16:creationId xmlns:a16="http://schemas.microsoft.com/office/drawing/2014/main" id="{9DAE5DFB-F19D-0B7F-1B23-9342ABAB1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2" y="3242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4">
              <a:extLst>
                <a:ext uri="{FF2B5EF4-FFF2-40B4-BE49-F238E27FC236}">
                  <a16:creationId xmlns:a16="http://schemas.microsoft.com/office/drawing/2014/main" id="{371AF317-B899-AE19-303E-62DBA4241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1" y="2752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6">
              <a:extLst>
                <a:ext uri="{FF2B5EF4-FFF2-40B4-BE49-F238E27FC236}">
                  <a16:creationId xmlns:a16="http://schemas.microsoft.com/office/drawing/2014/main" id="{F0AD291D-BE47-7E54-5E1A-5D132D399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2752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2">
              <a:extLst>
                <a:ext uri="{FF2B5EF4-FFF2-40B4-BE49-F238E27FC236}">
                  <a16:creationId xmlns:a16="http://schemas.microsoft.com/office/drawing/2014/main" id="{BD52269E-7B77-B58E-480D-CB8167F61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9" y="342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4">
              <a:extLst>
                <a:ext uri="{FF2B5EF4-FFF2-40B4-BE49-F238E27FC236}">
                  <a16:creationId xmlns:a16="http://schemas.microsoft.com/office/drawing/2014/main" id="{A7DF81D9-298C-4A3F-172D-4D20455D1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8" y="2687"/>
              <a:ext cx="1116" cy="877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id="{A0AAFF8C-E818-A267-26B3-932B8F2E32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1" y="2681"/>
              <a:ext cx="1116" cy="877"/>
            </a:xfrm>
            <a:prstGeom prst="rect">
              <a:avLst/>
            </a:prstGeom>
            <a:noFill/>
            <a:ln w="36513" cap="flat">
              <a:solidFill>
                <a:srgbClr val="20386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9" name="Rectangle 57">
              <a:extLst>
                <a:ext uri="{FF2B5EF4-FFF2-40B4-BE49-F238E27FC236}">
                  <a16:creationId xmlns:a16="http://schemas.microsoft.com/office/drawing/2014/main" id="{2AFE7C57-56AD-F836-FEF6-7B4B152A4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7" y="154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8">
              <a:extLst>
                <a:ext uri="{FF2B5EF4-FFF2-40B4-BE49-F238E27FC236}">
                  <a16:creationId xmlns:a16="http://schemas.microsoft.com/office/drawing/2014/main" id="{BB340CF4-D1EF-6302-6609-883BAD964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0" y="1545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9">
              <a:extLst>
                <a:ext uri="{FF2B5EF4-FFF2-40B4-BE49-F238E27FC236}">
                  <a16:creationId xmlns:a16="http://schemas.microsoft.com/office/drawing/2014/main" id="{26BD1FE5-CE57-9ACB-F558-88AD237D4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6" y="2736"/>
              <a:ext cx="1026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1999 r.</a:t>
              </a:r>
              <a:endParaRPr lang="pl-PL" altLang="pl-PL" sz="1700" b="1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pl-PL" altLang="pl-PL" sz="1700" b="1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pl-PL" altLang="pl-PL" sz="1700" b="1">
                  <a:solidFill>
                    <a:srgbClr val="000000"/>
                  </a:solidFill>
                  <a:latin typeface="Calibri" panose="020F0502020204030204" pitchFamily="34" charset="0"/>
                </a:rPr>
                <a:t>Włączenie </a:t>
              </a:r>
              <a:br>
                <a:rPr lang="pl-PL" altLang="pl-PL" sz="1700" b="1">
                  <a:solidFill>
                    <a:srgbClr val="000000"/>
                  </a:solidFill>
                  <a:latin typeface="Calibri" panose="020F0502020204030204" pitchFamily="34" charset="0"/>
                </a:rPr>
              </a:br>
              <a:r>
                <a:rPr lang="pl-PL" altLang="pl-PL" sz="1700" b="1">
                  <a:solidFill>
                    <a:srgbClr val="000000"/>
                  </a:solidFill>
                  <a:latin typeface="Calibri" panose="020F0502020204030204" pitchFamily="34" charset="0"/>
                </a:rPr>
                <a:t>SP 102 do SP 50</a:t>
              </a:r>
              <a:endParaRPr kumimoji="0" lang="pl-PL" altLang="pl-PL" sz="1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60">
              <a:extLst>
                <a:ext uri="{FF2B5EF4-FFF2-40B4-BE49-F238E27FC236}">
                  <a16:creationId xmlns:a16="http://schemas.microsoft.com/office/drawing/2014/main" id="{52231A0A-923D-98B9-80DA-F25E5CADE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1853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61">
              <a:extLst>
                <a:ext uri="{FF2B5EF4-FFF2-40B4-BE49-F238E27FC236}">
                  <a16:creationId xmlns:a16="http://schemas.microsoft.com/office/drawing/2014/main" id="{2C49DF3E-35D2-DE2C-2338-1A1D0DE0C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5" y="2686"/>
              <a:ext cx="1271" cy="814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4" name="Rectangle 62">
              <a:extLst>
                <a:ext uri="{FF2B5EF4-FFF2-40B4-BE49-F238E27FC236}">
                  <a16:creationId xmlns:a16="http://schemas.microsoft.com/office/drawing/2014/main" id="{6B397FE8-EA6B-B7D2-7C62-D44320801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5" y="2686"/>
              <a:ext cx="1271" cy="834"/>
            </a:xfrm>
            <a:prstGeom prst="rect">
              <a:avLst/>
            </a:prstGeom>
            <a:noFill/>
            <a:ln w="36513" cap="flat">
              <a:solidFill>
                <a:srgbClr val="20386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6" name="Rectangle 64">
              <a:extLst>
                <a:ext uri="{FF2B5EF4-FFF2-40B4-BE49-F238E27FC236}">
                  <a16:creationId xmlns:a16="http://schemas.microsoft.com/office/drawing/2014/main" id="{245D3F78-2C2F-7E56-700A-758ACB501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7" y="2752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65">
              <a:extLst>
                <a:ext uri="{FF2B5EF4-FFF2-40B4-BE49-F238E27FC236}">
                  <a16:creationId xmlns:a16="http://schemas.microsoft.com/office/drawing/2014/main" id="{EADD91AC-5846-ADBC-E439-AE1990C29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9" y="3060"/>
              <a:ext cx="74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66">
              <a:extLst>
                <a:ext uri="{FF2B5EF4-FFF2-40B4-BE49-F238E27FC236}">
                  <a16:creationId xmlns:a16="http://schemas.microsoft.com/office/drawing/2014/main" id="{978375EE-1CDC-7ED2-DD38-2041E62CB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6" y="324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67">
              <a:extLst>
                <a:ext uri="{FF2B5EF4-FFF2-40B4-BE49-F238E27FC236}">
                  <a16:creationId xmlns:a16="http://schemas.microsoft.com/office/drawing/2014/main" id="{81288F6C-468A-1DC6-6175-18958E17C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4" y="324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68">
              <a:extLst>
                <a:ext uri="{FF2B5EF4-FFF2-40B4-BE49-F238E27FC236}">
                  <a16:creationId xmlns:a16="http://schemas.microsoft.com/office/drawing/2014/main" id="{274A5DDD-86D3-7F45-2D17-01A868808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4" y="342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69">
              <a:extLst>
                <a:ext uri="{FF2B5EF4-FFF2-40B4-BE49-F238E27FC236}">
                  <a16:creationId xmlns:a16="http://schemas.microsoft.com/office/drawing/2014/main" id="{6F48A680-BA52-3F11-2CC8-6B338B3F0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1" y="360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70">
              <a:extLst>
                <a:ext uri="{FF2B5EF4-FFF2-40B4-BE49-F238E27FC236}">
                  <a16:creationId xmlns:a16="http://schemas.microsoft.com/office/drawing/2014/main" id="{2AC76253-0E5D-E8BB-46E9-8E765AC17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5" y="360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71">
              <a:extLst>
                <a:ext uri="{FF2B5EF4-FFF2-40B4-BE49-F238E27FC236}">
                  <a16:creationId xmlns:a16="http://schemas.microsoft.com/office/drawing/2014/main" id="{3FEAC43B-E193-13F8-C5C9-C81C02148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4" y="3609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72">
              <a:extLst>
                <a:ext uri="{FF2B5EF4-FFF2-40B4-BE49-F238E27FC236}">
                  <a16:creationId xmlns:a16="http://schemas.microsoft.com/office/drawing/2014/main" id="{143E5074-0B02-73BC-8ADC-F2DDD565C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0" y="1345"/>
              <a:ext cx="1199" cy="807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5" name="Rectangle 73">
              <a:extLst>
                <a:ext uri="{FF2B5EF4-FFF2-40B4-BE49-F238E27FC236}">
                  <a16:creationId xmlns:a16="http://schemas.microsoft.com/office/drawing/2014/main" id="{BA690A1A-E4E0-413D-ACD8-F76A2F344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0" y="1345"/>
              <a:ext cx="1199" cy="807"/>
            </a:xfrm>
            <a:prstGeom prst="rect">
              <a:avLst/>
            </a:prstGeom>
            <a:noFill/>
            <a:ln w="36513" cap="flat">
              <a:solidFill>
                <a:srgbClr val="20386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6" name="Rectangle 74">
              <a:extLst>
                <a:ext uri="{FF2B5EF4-FFF2-40B4-BE49-F238E27FC236}">
                  <a16:creationId xmlns:a16="http://schemas.microsoft.com/office/drawing/2014/main" id="{DBEA6803-769C-6745-E34C-53C99B270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0" y="1414"/>
              <a:ext cx="10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Nadanie imienia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5">
              <a:extLst>
                <a:ext uri="{FF2B5EF4-FFF2-40B4-BE49-F238E27FC236}">
                  <a16:creationId xmlns:a16="http://schemas.microsoft.com/office/drawing/2014/main" id="{7DDB6F60-407E-062B-B474-6E5CC5411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1" y="1595"/>
              <a:ext cx="829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Ossolineum.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76">
              <a:extLst>
                <a:ext uri="{FF2B5EF4-FFF2-40B4-BE49-F238E27FC236}">
                  <a16:creationId xmlns:a16="http://schemas.microsoft.com/office/drawing/2014/main" id="{2F439ED5-06CF-4CB4-5E4F-D6E08FBAB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8" y="1595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7">
              <a:extLst>
                <a:ext uri="{FF2B5EF4-FFF2-40B4-BE49-F238E27FC236}">
                  <a16:creationId xmlns:a16="http://schemas.microsoft.com/office/drawing/2014/main" id="{2A4C64BD-7A99-D19F-07CD-5B901B747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9" y="1903"/>
              <a:ext cx="493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2022 r.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78">
              <a:extLst>
                <a:ext uri="{FF2B5EF4-FFF2-40B4-BE49-F238E27FC236}">
                  <a16:creationId xmlns:a16="http://schemas.microsoft.com/office/drawing/2014/main" id="{1C9DA5DB-8C79-72F4-5D34-C8FCF2894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9" y="1903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79">
              <a:extLst>
                <a:ext uri="{FF2B5EF4-FFF2-40B4-BE49-F238E27FC236}">
                  <a16:creationId xmlns:a16="http://schemas.microsoft.com/office/drawing/2014/main" id="{5E75668E-F787-40BF-C91E-41946A6A1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1243"/>
              <a:ext cx="1177" cy="947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" name="Rectangle 80">
              <a:extLst>
                <a:ext uri="{FF2B5EF4-FFF2-40B4-BE49-F238E27FC236}">
                  <a16:creationId xmlns:a16="http://schemas.microsoft.com/office/drawing/2014/main" id="{D765F632-5761-44F0-B0A8-0B5E4D0C5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1245"/>
              <a:ext cx="1177" cy="947"/>
            </a:xfrm>
            <a:prstGeom prst="rect">
              <a:avLst/>
            </a:prstGeom>
            <a:noFill/>
            <a:ln w="36513" cap="flat">
              <a:solidFill>
                <a:srgbClr val="20386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7" name="Rectangle 85">
              <a:extLst>
                <a:ext uri="{FF2B5EF4-FFF2-40B4-BE49-F238E27FC236}">
                  <a16:creationId xmlns:a16="http://schemas.microsoft.com/office/drawing/2014/main" id="{EC333088-3164-67F5-1A71-70A51D728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4" y="1658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87">
              <a:extLst>
                <a:ext uri="{FF2B5EF4-FFF2-40B4-BE49-F238E27FC236}">
                  <a16:creationId xmlns:a16="http://schemas.microsoft.com/office/drawing/2014/main" id="{BFA0EB0D-4445-0EA3-E9A2-6EB8A5DE9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7" y="1658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90">
              <a:extLst>
                <a:ext uri="{FF2B5EF4-FFF2-40B4-BE49-F238E27FC236}">
                  <a16:creationId xmlns:a16="http://schemas.microsoft.com/office/drawing/2014/main" id="{A9E0AEB7-C6C6-907B-B6C6-4E796923D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1964"/>
              <a:ext cx="11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Freeform 91">
              <a:extLst>
                <a:ext uri="{FF2B5EF4-FFF2-40B4-BE49-F238E27FC236}">
                  <a16:creationId xmlns:a16="http://schemas.microsoft.com/office/drawing/2014/main" id="{21CFC348-5B48-DAE9-C466-E25C7CF9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" y="2468"/>
              <a:ext cx="261" cy="213"/>
            </a:xfrm>
            <a:custGeom>
              <a:avLst/>
              <a:gdLst>
                <a:gd name="T0" fmla="*/ 0 w 261"/>
                <a:gd name="T1" fmla="*/ 0 h 213"/>
                <a:gd name="T2" fmla="*/ 261 w 261"/>
                <a:gd name="T3" fmla="*/ 0 h 213"/>
                <a:gd name="T4" fmla="*/ 130 w 261"/>
                <a:gd name="T5" fmla="*/ 213 h 213"/>
                <a:gd name="T6" fmla="*/ 0 w 261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13">
                  <a:moveTo>
                    <a:pt x="0" y="0"/>
                  </a:moveTo>
                  <a:lnTo>
                    <a:pt x="261" y="0"/>
                  </a:lnTo>
                  <a:lnTo>
                    <a:pt x="130" y="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4" name="Freeform 92">
              <a:extLst>
                <a:ext uri="{FF2B5EF4-FFF2-40B4-BE49-F238E27FC236}">
                  <a16:creationId xmlns:a16="http://schemas.microsoft.com/office/drawing/2014/main" id="{DFDEF7E2-3642-B3FF-E138-A3064D96D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" y="2468"/>
              <a:ext cx="261" cy="213"/>
            </a:xfrm>
            <a:custGeom>
              <a:avLst/>
              <a:gdLst>
                <a:gd name="T0" fmla="*/ 0 w 261"/>
                <a:gd name="T1" fmla="*/ 0 h 213"/>
                <a:gd name="T2" fmla="*/ 261 w 261"/>
                <a:gd name="T3" fmla="*/ 0 h 213"/>
                <a:gd name="T4" fmla="*/ 130 w 261"/>
                <a:gd name="T5" fmla="*/ 213 h 213"/>
                <a:gd name="T6" fmla="*/ 0 w 261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13">
                  <a:moveTo>
                    <a:pt x="0" y="0"/>
                  </a:moveTo>
                  <a:lnTo>
                    <a:pt x="261" y="0"/>
                  </a:lnTo>
                  <a:lnTo>
                    <a:pt x="130" y="2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3813" cap="flat">
              <a:solidFill>
                <a:srgbClr val="2F528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5" name="Freeform 93">
              <a:extLst>
                <a:ext uri="{FF2B5EF4-FFF2-40B4-BE49-F238E27FC236}">
                  <a16:creationId xmlns:a16="http://schemas.microsoft.com/office/drawing/2014/main" id="{68F5C019-8C96-B8DF-17C7-77D3688EC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9" y="2468"/>
              <a:ext cx="263" cy="213"/>
            </a:xfrm>
            <a:custGeom>
              <a:avLst/>
              <a:gdLst>
                <a:gd name="T0" fmla="*/ 0 w 263"/>
                <a:gd name="T1" fmla="*/ 0 h 213"/>
                <a:gd name="T2" fmla="*/ 263 w 263"/>
                <a:gd name="T3" fmla="*/ 0 h 213"/>
                <a:gd name="T4" fmla="*/ 131 w 263"/>
                <a:gd name="T5" fmla="*/ 213 h 213"/>
                <a:gd name="T6" fmla="*/ 0 w 263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13">
                  <a:moveTo>
                    <a:pt x="0" y="0"/>
                  </a:moveTo>
                  <a:lnTo>
                    <a:pt x="263" y="0"/>
                  </a:lnTo>
                  <a:lnTo>
                    <a:pt x="131" y="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6" name="Freeform 94">
              <a:extLst>
                <a:ext uri="{FF2B5EF4-FFF2-40B4-BE49-F238E27FC236}">
                  <a16:creationId xmlns:a16="http://schemas.microsoft.com/office/drawing/2014/main" id="{A865B1D2-5096-6A96-614F-B79D80F05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2451"/>
              <a:ext cx="263" cy="213"/>
            </a:xfrm>
            <a:custGeom>
              <a:avLst/>
              <a:gdLst>
                <a:gd name="T0" fmla="*/ 0 w 263"/>
                <a:gd name="T1" fmla="*/ 0 h 213"/>
                <a:gd name="T2" fmla="*/ 263 w 263"/>
                <a:gd name="T3" fmla="*/ 0 h 213"/>
                <a:gd name="T4" fmla="*/ 131 w 263"/>
                <a:gd name="T5" fmla="*/ 213 h 213"/>
                <a:gd name="T6" fmla="*/ 0 w 263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13">
                  <a:moveTo>
                    <a:pt x="0" y="0"/>
                  </a:moveTo>
                  <a:lnTo>
                    <a:pt x="263" y="0"/>
                  </a:lnTo>
                  <a:lnTo>
                    <a:pt x="131" y="2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3813" cap="flat">
              <a:solidFill>
                <a:srgbClr val="2F528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7" name="Freeform 95">
              <a:extLst>
                <a:ext uri="{FF2B5EF4-FFF2-40B4-BE49-F238E27FC236}">
                  <a16:creationId xmlns:a16="http://schemas.microsoft.com/office/drawing/2014/main" id="{6E8F1CB8-86A8-7FB4-7928-42199208F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" y="2444"/>
              <a:ext cx="261" cy="213"/>
            </a:xfrm>
            <a:custGeom>
              <a:avLst/>
              <a:gdLst>
                <a:gd name="T0" fmla="*/ 0 w 261"/>
                <a:gd name="T1" fmla="*/ 0 h 213"/>
                <a:gd name="T2" fmla="*/ 261 w 261"/>
                <a:gd name="T3" fmla="*/ 0 h 213"/>
                <a:gd name="T4" fmla="*/ 131 w 261"/>
                <a:gd name="T5" fmla="*/ 213 h 213"/>
                <a:gd name="T6" fmla="*/ 0 w 261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13">
                  <a:moveTo>
                    <a:pt x="0" y="0"/>
                  </a:moveTo>
                  <a:lnTo>
                    <a:pt x="261" y="0"/>
                  </a:lnTo>
                  <a:lnTo>
                    <a:pt x="131" y="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8" name="Freeform 96">
              <a:extLst>
                <a:ext uri="{FF2B5EF4-FFF2-40B4-BE49-F238E27FC236}">
                  <a16:creationId xmlns:a16="http://schemas.microsoft.com/office/drawing/2014/main" id="{6BBE7F62-DCF1-77CB-3E6A-4527E63F0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" y="2444"/>
              <a:ext cx="261" cy="213"/>
            </a:xfrm>
            <a:custGeom>
              <a:avLst/>
              <a:gdLst>
                <a:gd name="T0" fmla="*/ 0 w 261"/>
                <a:gd name="T1" fmla="*/ 0 h 213"/>
                <a:gd name="T2" fmla="*/ 261 w 261"/>
                <a:gd name="T3" fmla="*/ 0 h 213"/>
                <a:gd name="T4" fmla="*/ 131 w 261"/>
                <a:gd name="T5" fmla="*/ 213 h 213"/>
                <a:gd name="T6" fmla="*/ 0 w 261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13">
                  <a:moveTo>
                    <a:pt x="0" y="0"/>
                  </a:moveTo>
                  <a:lnTo>
                    <a:pt x="261" y="0"/>
                  </a:lnTo>
                  <a:lnTo>
                    <a:pt x="131" y="2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>
              <a:solidFill>
                <a:srgbClr val="2F528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9" name="Freeform 97">
              <a:extLst>
                <a:ext uri="{FF2B5EF4-FFF2-40B4-BE49-F238E27FC236}">
                  <a16:creationId xmlns:a16="http://schemas.microsoft.com/office/drawing/2014/main" id="{33DE682F-C1F0-61A7-0AAF-B234F6AB8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5" y="2158"/>
              <a:ext cx="263" cy="212"/>
            </a:xfrm>
            <a:custGeom>
              <a:avLst/>
              <a:gdLst>
                <a:gd name="T0" fmla="*/ 263 w 263"/>
                <a:gd name="T1" fmla="*/ 212 h 212"/>
                <a:gd name="T2" fmla="*/ 0 w 263"/>
                <a:gd name="T3" fmla="*/ 212 h 212"/>
                <a:gd name="T4" fmla="*/ 132 w 263"/>
                <a:gd name="T5" fmla="*/ 0 h 212"/>
                <a:gd name="T6" fmla="*/ 263 w 263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12">
                  <a:moveTo>
                    <a:pt x="263" y="212"/>
                  </a:moveTo>
                  <a:lnTo>
                    <a:pt x="0" y="212"/>
                  </a:lnTo>
                  <a:lnTo>
                    <a:pt x="132" y="0"/>
                  </a:lnTo>
                  <a:lnTo>
                    <a:pt x="263" y="212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0" name="Freeform 98">
              <a:extLst>
                <a:ext uri="{FF2B5EF4-FFF2-40B4-BE49-F238E27FC236}">
                  <a16:creationId xmlns:a16="http://schemas.microsoft.com/office/drawing/2014/main" id="{F6A550BC-8E79-5557-9B91-B06973DEA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5" y="2158"/>
              <a:ext cx="263" cy="212"/>
            </a:xfrm>
            <a:custGeom>
              <a:avLst/>
              <a:gdLst>
                <a:gd name="T0" fmla="*/ 263 w 263"/>
                <a:gd name="T1" fmla="*/ 212 h 212"/>
                <a:gd name="T2" fmla="*/ 0 w 263"/>
                <a:gd name="T3" fmla="*/ 212 h 212"/>
                <a:gd name="T4" fmla="*/ 132 w 263"/>
                <a:gd name="T5" fmla="*/ 0 h 212"/>
                <a:gd name="T6" fmla="*/ 263 w 263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12">
                  <a:moveTo>
                    <a:pt x="263" y="212"/>
                  </a:moveTo>
                  <a:lnTo>
                    <a:pt x="0" y="212"/>
                  </a:lnTo>
                  <a:lnTo>
                    <a:pt x="132" y="0"/>
                  </a:lnTo>
                  <a:lnTo>
                    <a:pt x="263" y="212"/>
                  </a:lnTo>
                  <a:close/>
                </a:path>
              </a:pathLst>
            </a:custGeom>
            <a:noFill/>
            <a:ln w="25400" cap="flat">
              <a:solidFill>
                <a:srgbClr val="2F528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1" name="Freeform 99">
              <a:extLst>
                <a:ext uri="{FF2B5EF4-FFF2-40B4-BE49-F238E27FC236}">
                  <a16:creationId xmlns:a16="http://schemas.microsoft.com/office/drawing/2014/main" id="{BBEE14F6-9658-EE52-EE24-8521C5712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" y="2190"/>
              <a:ext cx="263" cy="211"/>
            </a:xfrm>
            <a:custGeom>
              <a:avLst/>
              <a:gdLst>
                <a:gd name="T0" fmla="*/ 263 w 263"/>
                <a:gd name="T1" fmla="*/ 211 h 211"/>
                <a:gd name="T2" fmla="*/ 0 w 263"/>
                <a:gd name="T3" fmla="*/ 211 h 211"/>
                <a:gd name="T4" fmla="*/ 132 w 263"/>
                <a:gd name="T5" fmla="*/ 0 h 211"/>
                <a:gd name="T6" fmla="*/ 263 w 263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11">
                  <a:moveTo>
                    <a:pt x="263" y="211"/>
                  </a:moveTo>
                  <a:lnTo>
                    <a:pt x="0" y="211"/>
                  </a:lnTo>
                  <a:lnTo>
                    <a:pt x="132" y="0"/>
                  </a:lnTo>
                  <a:lnTo>
                    <a:pt x="263" y="211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" name="Freeform 100">
              <a:extLst>
                <a:ext uri="{FF2B5EF4-FFF2-40B4-BE49-F238E27FC236}">
                  <a16:creationId xmlns:a16="http://schemas.microsoft.com/office/drawing/2014/main" id="{E4C49019-3A0B-28FB-B142-F71695832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" y="2190"/>
              <a:ext cx="263" cy="211"/>
            </a:xfrm>
            <a:custGeom>
              <a:avLst/>
              <a:gdLst>
                <a:gd name="T0" fmla="*/ 263 w 263"/>
                <a:gd name="T1" fmla="*/ 211 h 211"/>
                <a:gd name="T2" fmla="*/ 0 w 263"/>
                <a:gd name="T3" fmla="*/ 211 h 211"/>
                <a:gd name="T4" fmla="*/ 132 w 263"/>
                <a:gd name="T5" fmla="*/ 0 h 211"/>
                <a:gd name="T6" fmla="*/ 263 w 263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11">
                  <a:moveTo>
                    <a:pt x="263" y="211"/>
                  </a:moveTo>
                  <a:lnTo>
                    <a:pt x="0" y="211"/>
                  </a:lnTo>
                  <a:lnTo>
                    <a:pt x="132" y="0"/>
                  </a:lnTo>
                  <a:lnTo>
                    <a:pt x="263" y="211"/>
                  </a:lnTo>
                  <a:close/>
                </a:path>
              </a:pathLst>
            </a:custGeom>
            <a:noFill/>
            <a:ln w="23813" cap="flat">
              <a:solidFill>
                <a:srgbClr val="2F528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" name="Freeform 103">
              <a:extLst>
                <a:ext uri="{FF2B5EF4-FFF2-40B4-BE49-F238E27FC236}">
                  <a16:creationId xmlns:a16="http://schemas.microsoft.com/office/drawing/2014/main" id="{7A5A9DFB-D6AF-629F-0EAF-861D7CD80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" y="2194"/>
              <a:ext cx="264" cy="211"/>
            </a:xfrm>
            <a:custGeom>
              <a:avLst/>
              <a:gdLst>
                <a:gd name="T0" fmla="*/ 264 w 264"/>
                <a:gd name="T1" fmla="*/ 211 h 211"/>
                <a:gd name="T2" fmla="*/ 0 w 264"/>
                <a:gd name="T3" fmla="*/ 211 h 211"/>
                <a:gd name="T4" fmla="*/ 132 w 264"/>
                <a:gd name="T5" fmla="*/ 0 h 211"/>
                <a:gd name="T6" fmla="*/ 264 w 264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211">
                  <a:moveTo>
                    <a:pt x="264" y="211"/>
                  </a:moveTo>
                  <a:lnTo>
                    <a:pt x="0" y="211"/>
                  </a:lnTo>
                  <a:lnTo>
                    <a:pt x="132" y="0"/>
                  </a:lnTo>
                  <a:lnTo>
                    <a:pt x="264" y="211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" name="Freeform 104">
              <a:extLst>
                <a:ext uri="{FF2B5EF4-FFF2-40B4-BE49-F238E27FC236}">
                  <a16:creationId xmlns:a16="http://schemas.microsoft.com/office/drawing/2014/main" id="{051BCB72-09DF-7E64-263A-83081D425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5" y="2190"/>
              <a:ext cx="264" cy="211"/>
            </a:xfrm>
            <a:custGeom>
              <a:avLst/>
              <a:gdLst>
                <a:gd name="T0" fmla="*/ 264 w 264"/>
                <a:gd name="T1" fmla="*/ 211 h 211"/>
                <a:gd name="T2" fmla="*/ 0 w 264"/>
                <a:gd name="T3" fmla="*/ 211 h 211"/>
                <a:gd name="T4" fmla="*/ 132 w 264"/>
                <a:gd name="T5" fmla="*/ 0 h 211"/>
                <a:gd name="T6" fmla="*/ 264 w 264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211">
                  <a:moveTo>
                    <a:pt x="264" y="211"/>
                  </a:moveTo>
                  <a:lnTo>
                    <a:pt x="0" y="211"/>
                  </a:lnTo>
                  <a:lnTo>
                    <a:pt x="132" y="0"/>
                  </a:lnTo>
                  <a:lnTo>
                    <a:pt x="264" y="211"/>
                  </a:lnTo>
                  <a:close/>
                </a:path>
              </a:pathLst>
            </a:custGeom>
            <a:noFill/>
            <a:ln w="23813" cap="flat">
              <a:solidFill>
                <a:srgbClr val="2F528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37646005-19BE-B6E6-CDA7-F2A604A1B4A9}"/>
              </a:ext>
            </a:extLst>
          </p:cNvPr>
          <p:cNvSpPr txBox="1"/>
          <p:nvPr/>
        </p:nvSpPr>
        <p:spPr>
          <a:xfrm>
            <a:off x="8173146" y="4351176"/>
            <a:ext cx="18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1 września 2017 r. </a:t>
            </a:r>
          </a:p>
          <a:p>
            <a:pPr algn="ctr"/>
            <a:endParaRPr lang="pl-PL" sz="1100" b="1">
              <a:solidFill>
                <a:srgbClr val="242424"/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1600" b="1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Włączenie Gimnazjum nr 27 </a:t>
            </a:r>
            <a:br>
              <a:rPr lang="pl-PL" sz="1600" b="1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</a:br>
            <a:r>
              <a:rPr lang="pl-PL" sz="1600" b="1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do SP nr 50.</a:t>
            </a:r>
            <a:endParaRPr lang="pl-PL" sz="1600"/>
          </a:p>
        </p:txBody>
      </p:sp>
      <p:sp>
        <p:nvSpPr>
          <p:cNvPr id="112" name="pole tekstowe 111">
            <a:extLst>
              <a:ext uri="{FF2B5EF4-FFF2-40B4-BE49-F238E27FC236}">
                <a16:creationId xmlns:a16="http://schemas.microsoft.com/office/drawing/2014/main" id="{F569B5BA-9FFA-9CC8-892A-25A978CA7AB7}"/>
              </a:ext>
            </a:extLst>
          </p:cNvPr>
          <p:cNvSpPr txBox="1"/>
          <p:nvPr/>
        </p:nvSpPr>
        <p:spPr>
          <a:xfrm>
            <a:off x="3634484" y="2040644"/>
            <a:ext cx="15732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Rozpoczęcie edukacji przez 1174 uczniów.</a:t>
            </a:r>
          </a:p>
          <a:p>
            <a:pPr algn="ctr"/>
            <a:endParaRPr lang="pl-PL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22.09.1982</a:t>
            </a:r>
          </a:p>
        </p:txBody>
      </p:sp>
    </p:spTree>
    <p:extLst>
      <p:ext uri="{BB962C8B-B14F-4D97-AF65-F5344CB8AC3E}">
        <p14:creationId xmlns:p14="http://schemas.microsoft.com/office/powerpoint/2010/main" val="410117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AEDC5F-EC9B-AFEB-9CCF-E80BE5E96B8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6405" y="786540"/>
            <a:ext cx="5228161" cy="397599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A69AF1-24C1-047C-6944-BC4CAD7CAD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6490" r="3" b="12856"/>
          <a:stretch/>
        </p:blipFill>
        <p:spPr>
          <a:xfrm>
            <a:off x="6902279" y="267373"/>
            <a:ext cx="5048639" cy="4313094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FA06D0-AC18-3E92-F000-801B2906C470}"/>
              </a:ext>
            </a:extLst>
          </p:cNvPr>
          <p:cNvSpPr txBox="1"/>
          <p:nvPr/>
        </p:nvSpPr>
        <p:spPr>
          <a:xfrm>
            <a:off x="143933" y="4762051"/>
            <a:ext cx="12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wrzesień 1978 r.- </a:t>
            </a: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zapada decyzja o narodzinach szkoły.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marzec 1979 r.-  </a:t>
            </a: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zarysowują się fundamenty.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30.08.1982 r.-  </a:t>
            </a: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szkoła oddana we władanie społeczności Polanki i Różanki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22.09.1982 r.- </a:t>
            </a: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to dzień prawdziwych urodzin szkoły. 1174 uczniów rozpoczyna naukę we własnej szkole - Szkole Podstawowej nr 50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873092A-0E45-5B94-797E-583E34928CD5}"/>
              </a:ext>
            </a:extLst>
          </p:cNvPr>
          <p:cNvSpPr txBox="1"/>
          <p:nvPr/>
        </p:nvSpPr>
        <p:spPr>
          <a:xfrm>
            <a:off x="241082" y="118533"/>
            <a:ext cx="6863305" cy="807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75"/>
              </a:lnSpc>
            </a:pPr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TAK </a:t>
            </a:r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SIĘ ZACZĘŁO</a:t>
            </a:r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…</a:t>
            </a:r>
            <a:endParaRPr 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52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7"/>
          <p:cNvSpPr txBox="1">
            <a:spLocks noChangeArrowheads="1"/>
          </p:cNvSpPr>
          <p:nvPr/>
        </p:nvSpPr>
        <p:spPr bwMode="auto">
          <a:xfrm>
            <a:off x="1151467" y="1365053"/>
            <a:ext cx="9025466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CC"/>
              </a:buClr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pl-PL" alt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mgr  Urszula Łuczak </a:t>
            </a:r>
            <a:br>
              <a:rPr lang="pl-PL" alt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Comic Sans MS"/>
              </a:rPr>
              <a:t>(1982 - 1985)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pl-PL" alt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mgr Andrzej Dźwigała </a:t>
            </a:r>
            <a:br>
              <a:rPr lang="pl-PL" alt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Comic Sans MS"/>
              </a:rPr>
              <a:t>(1985 - 2014)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dr Przemysław Dubaniowski</a:t>
            </a:r>
            <a:r>
              <a:rPr lang="pl-PL" sz="2400" b="1" dirty="0">
                <a:solidFill>
                  <a:schemeClr val="bg1"/>
                </a:solidFill>
                <a:latin typeface="Comic Sans MS"/>
              </a:rPr>
              <a:t> </a:t>
            </a:r>
            <a:br>
              <a:rPr lang="pl-PL" sz="2400" b="1" dirty="0">
                <a:latin typeface="Comic Sans MS" panose="030F0702030302020204" pitchFamily="66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Comic Sans MS"/>
              </a:rPr>
              <a:t>(2014- do dziś)</a:t>
            </a:r>
          </a:p>
          <a:p>
            <a:pPr>
              <a:spcBef>
                <a:spcPct val="50000"/>
              </a:spcBef>
              <a:buNone/>
            </a:pPr>
            <a:r>
              <a:rPr lang="pl-PL" sz="4000" b="1" dirty="0">
                <a:solidFill>
                  <a:schemeClr val="bg1"/>
                </a:solidFill>
                <a:latin typeface="Comic Sans MS"/>
              </a:rPr>
              <a:t>mgr Karolina Cis - Wawrzyniak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44DD3BC-3535-6F6E-1A6C-8FC37D81E1CF}"/>
              </a:ext>
            </a:extLst>
          </p:cNvPr>
          <p:cNvSpPr txBox="1"/>
          <p:nvPr/>
        </p:nvSpPr>
        <p:spPr>
          <a:xfrm>
            <a:off x="418254" y="251872"/>
            <a:ext cx="59317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pl-PL" altLang="pl-PL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DYREKTORZY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4429AEC-632A-40FF-7C33-21625DA85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460" y="914493"/>
            <a:ext cx="4330540" cy="2876254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45146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FA59788-24EC-8610-0E6F-A5C3E660F3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3892" r="5630"/>
          <a:stretch/>
        </p:blipFill>
        <p:spPr>
          <a:xfrm>
            <a:off x="465665" y="61036"/>
            <a:ext cx="8492067" cy="6796964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DF0B5411-B75B-6DB8-B225-A8FC478423C3}"/>
              </a:ext>
            </a:extLst>
          </p:cNvPr>
          <p:cNvSpPr/>
          <p:nvPr/>
        </p:nvSpPr>
        <p:spPr>
          <a:xfrm>
            <a:off x="6847267" y="6229287"/>
            <a:ext cx="52405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Comic Sans MS" panose="030F0702030302020204" pitchFamily="66" charset="0"/>
              </a:rPr>
              <a:t>Grono pedagogiczne</a:t>
            </a:r>
            <a:r>
              <a:rPr lang="pl-PL" sz="2800" b="1">
                <a:solidFill>
                  <a:schemeClr val="bg1"/>
                </a:solidFill>
                <a:latin typeface="Comic Sans MS" panose="030F0702030302020204" pitchFamily="66" charset="0"/>
              </a:rPr>
              <a:t> –1984 r.</a:t>
            </a:r>
          </a:p>
        </p:txBody>
      </p:sp>
    </p:spTree>
    <p:extLst>
      <p:ext uri="{BB962C8B-B14F-4D97-AF65-F5344CB8AC3E}">
        <p14:creationId xmlns:p14="http://schemas.microsoft.com/office/powerpoint/2010/main" val="59996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Obraz zawierający tekst, osoba, grupa, zewnętrzne&#10;&#10;Opis wygenerowany automatycznie">
            <a:extLst>
              <a:ext uri="{FF2B5EF4-FFF2-40B4-BE49-F238E27FC236}">
                <a16:creationId xmlns:a16="http://schemas.microsoft.com/office/drawing/2014/main" id="{11625AC6-3C44-3F33-4A72-9B374FFFBF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2" b="9412"/>
          <a:stretch/>
        </p:blipFill>
        <p:spPr bwMode="auto">
          <a:xfrm>
            <a:off x="204656" y="881073"/>
            <a:ext cx="12191980" cy="6857990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3" name="Prostokąt 2"/>
          <p:cNvSpPr/>
          <p:nvPr/>
        </p:nvSpPr>
        <p:spPr>
          <a:xfrm>
            <a:off x="6847267" y="6229287"/>
            <a:ext cx="53447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Comic Sans MS" panose="030F0702030302020204" pitchFamily="66" charset="0"/>
              </a:rPr>
              <a:t>Grono pedagogiczne</a:t>
            </a:r>
            <a:r>
              <a:rPr lang="pl-PL" sz="2800" b="1">
                <a:solidFill>
                  <a:schemeClr val="bg1"/>
                </a:solidFill>
                <a:latin typeface="Comic Sans MS" panose="030F0702030302020204" pitchFamily="66" charset="0"/>
              </a:rPr>
              <a:t> – 2012 r.</a:t>
            </a:r>
          </a:p>
        </p:txBody>
      </p:sp>
    </p:spTree>
    <p:extLst>
      <p:ext uri="{BB962C8B-B14F-4D97-AF65-F5344CB8AC3E}">
        <p14:creationId xmlns:p14="http://schemas.microsoft.com/office/powerpoint/2010/main" val="418733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2">
                <a:tint val="97000"/>
                <a:hueMod val="92000"/>
                <a:satMod val="169000"/>
                <a:alpha val="35000"/>
                <a:lumMod val="83000"/>
                <a:lumOff val="17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69098" y="319065"/>
            <a:ext cx="6160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WĘDRÓWKA PO SZKOLE</a:t>
            </a:r>
          </a:p>
        </p:txBody>
      </p:sp>
      <p:pic>
        <p:nvPicPr>
          <p:cNvPr id="34818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690" y="3399059"/>
            <a:ext cx="2354629" cy="2680189"/>
          </a:xfrm>
          <a:prstGeom prst="rect">
            <a:avLst/>
          </a:prstGeom>
          <a:noFill/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38" y="1267096"/>
            <a:ext cx="9257830" cy="4493623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6" name="pole tekstowe 5"/>
          <p:cNvSpPr txBox="1"/>
          <p:nvPr/>
        </p:nvSpPr>
        <p:spPr>
          <a:xfrm>
            <a:off x="7272553" y="5971661"/>
            <a:ext cx="357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Makieta  Pięćdziesiątki</a:t>
            </a:r>
          </a:p>
        </p:txBody>
      </p:sp>
    </p:spTree>
    <p:extLst>
      <p:ext uri="{BB962C8B-B14F-4D97-AF65-F5344CB8AC3E}">
        <p14:creationId xmlns:p14="http://schemas.microsoft.com/office/powerpoint/2010/main" val="3632905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-1" y="5251098"/>
            <a:ext cx="76030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>
                <a:solidFill>
                  <a:schemeClr val="bg1"/>
                </a:solidFill>
                <a:latin typeface="Comic Sans MS" panose="030F0702030302020204" pitchFamily="66" charset="0"/>
              </a:rPr>
              <a:t>Budynek A z halą sportową i basenem</a:t>
            </a:r>
          </a:p>
          <a:p>
            <a:pPr algn="ctr"/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Tu uczęszczają uczniowie klas IV-VIII.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6796186" y="4054922"/>
            <a:ext cx="51092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>
                <a:solidFill>
                  <a:schemeClr val="bg1"/>
                </a:solidFill>
                <a:latin typeface="Comic Sans MS" panose="030F0702030302020204" pitchFamily="66" charset="0"/>
              </a:rPr>
              <a:t>Budynek B- </a:t>
            </a: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dla klas I-III.</a:t>
            </a:r>
            <a:endParaRPr lang="pl-PL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pl-PL" sz="2800" b="1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pl-PL" sz="2800" b="1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pl-PL" sz="2800" b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Zobacz obraz źródłowy">
            <a:extLst>
              <a:ext uri="{FF2B5EF4-FFF2-40B4-BE49-F238E27FC236}">
                <a16:creationId xmlns:a16="http://schemas.microsoft.com/office/drawing/2014/main" id="{6AEA198F-3003-8646-F087-B554E4F9C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595" y="382138"/>
            <a:ext cx="6668801" cy="3743386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Obraz zawierający tekst, trawa, zewnętrzne, budynek&#10;&#10;Opis wygenerowany automatycznie">
            <a:extLst>
              <a:ext uri="{FF2B5EF4-FFF2-40B4-BE49-F238E27FC236}">
                <a16:creationId xmlns:a16="http://schemas.microsoft.com/office/drawing/2014/main" id="{7E08B623-F290-E592-1CF3-46B30FDEF0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" r="-3" b="-3"/>
          <a:stretch/>
        </p:blipFill>
        <p:spPr bwMode="auto">
          <a:xfrm>
            <a:off x="-504095" y="1719975"/>
            <a:ext cx="5546955" cy="3749040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87684" y="5305135"/>
            <a:ext cx="1284450" cy="1462043"/>
          </a:xfrm>
          <a:prstGeom prst="rect">
            <a:avLst/>
          </a:prstGeom>
          <a:noFill/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952242D-3E3D-14CB-20D0-8AD3CDCFA672}"/>
              </a:ext>
            </a:extLst>
          </p:cNvPr>
          <p:cNvSpPr txBox="1"/>
          <p:nvPr/>
        </p:nvSpPr>
        <p:spPr>
          <a:xfrm>
            <a:off x="286604" y="252685"/>
            <a:ext cx="5080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>
                <a:solidFill>
                  <a:schemeClr val="bg1"/>
                </a:solidFill>
                <a:latin typeface="Comic Sans MS" panose="030F0702030302020204" pitchFamily="66" charset="0"/>
              </a:rPr>
              <a:t>Obecnie nasza szkoła mieści się w dwóch budynkach.</a:t>
            </a:r>
          </a:p>
        </p:txBody>
      </p:sp>
    </p:spTree>
    <p:extLst>
      <p:ext uri="{BB962C8B-B14F-4D97-AF65-F5344CB8AC3E}">
        <p14:creationId xmlns:p14="http://schemas.microsoft.com/office/powerpoint/2010/main" val="291628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96333" y="145147"/>
            <a:ext cx="4870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HALA SPORTOWA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5AD7A93-DF79-12AB-BD87-1A3C9154C3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014" y="-203200"/>
            <a:ext cx="7182234" cy="4780598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88156" y="5187437"/>
            <a:ext cx="1118044" cy="1272630"/>
          </a:xfrm>
          <a:prstGeom prst="rect">
            <a:avLst/>
          </a:prstGeo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DAD4765-B426-EF03-230C-DC0C853BCDE9}"/>
              </a:ext>
            </a:extLst>
          </p:cNvPr>
          <p:cNvSpPr txBox="1"/>
          <p:nvPr/>
        </p:nvSpPr>
        <p:spPr>
          <a:xfrm>
            <a:off x="0" y="985131"/>
            <a:ext cx="525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Nowoczesne, pełnowymiarowe boisko, </a:t>
            </a:r>
          </a:p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na którym odbywają się liczne imprezy sportowe oraz treningi naszych uczniów.  Jest również miejscem akademii, które odbywają się na rozpoczęcie i zakończenie roku szkolnego.</a:t>
            </a:r>
          </a:p>
        </p:txBody>
      </p:sp>
      <p:pic>
        <p:nvPicPr>
          <p:cNvPr id="2050" name="Picture 2" descr="Może być zdjęciem przedstawiającym 13 osób, ludzie stoją i w budynku">
            <a:extLst>
              <a:ext uri="{FF2B5EF4-FFF2-40B4-BE49-F238E27FC236}">
                <a16:creationId xmlns:a16="http://schemas.microsoft.com/office/drawing/2014/main" id="{D4EDAE2B-0369-756B-819B-3D4250B92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26" y="3662011"/>
            <a:ext cx="4340341" cy="3255256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7381D37-A5B2-7B80-A50D-723B1C18B4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2" y="2987370"/>
            <a:ext cx="5399831" cy="3586455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258032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7120" y="137954"/>
            <a:ext cx="2503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>
                <a:solidFill>
                  <a:schemeClr val="bg1"/>
                </a:solidFill>
                <a:latin typeface="Comic Sans MS" panose="030F0702030302020204" pitchFamily="66" charset="0"/>
              </a:rPr>
              <a:t>BASEN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A4EDCFA-F511-9E0F-4694-27901290C3B2}"/>
              </a:ext>
            </a:extLst>
          </p:cNvPr>
          <p:cNvSpPr txBox="1"/>
          <p:nvPr/>
        </p:nvSpPr>
        <p:spPr>
          <a:xfrm>
            <a:off x="-99417" y="917999"/>
            <a:ext cx="87438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>
                <a:solidFill>
                  <a:srgbClr val="0F1A45"/>
                </a:solidFill>
                <a:latin typeface="Comic Sans MS" panose="030F0702030302020204" pitchFamily="66" charset="0"/>
              </a:rPr>
              <a:t>T</a:t>
            </a:r>
            <a:r>
              <a:rPr lang="pl-PL" sz="2400" b="0" i="0">
                <a:solidFill>
                  <a:srgbClr val="0F1A45"/>
                </a:solidFill>
                <a:effectLst/>
                <a:latin typeface="Comic Sans MS" panose="030F0702030302020204" pitchFamily="66" charset="0"/>
              </a:rPr>
              <a:t>o ulubione miejsce uczniów klas pływackich. Do dyspozycji całej społeczności szkolnej jest 5 torów o długości 25 m. </a:t>
            </a:r>
            <a:endParaRPr lang="pl-PL" sz="2400">
              <a:latin typeface="Comic Sans MS" panose="030F0702030302020204" pitchFamily="66" charset="0"/>
            </a:endParaRPr>
          </a:p>
        </p:txBody>
      </p:sp>
      <p:pic>
        <p:nvPicPr>
          <p:cNvPr id="4098" name="Picture 2" descr="Może być zdjęciem przedstawiającym 5 osób i basen">
            <a:extLst>
              <a:ext uri="{FF2B5EF4-FFF2-40B4-BE49-F238E27FC236}">
                <a16:creationId xmlns:a16="http://schemas.microsoft.com/office/drawing/2014/main" id="{95CCDA6E-803B-F293-0A31-D75B49DCB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403" y="75681"/>
            <a:ext cx="3133477" cy="6959703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oże być zdjęciem przedstawiającym 1 osoba i basen">
            <a:extLst>
              <a:ext uri="{FF2B5EF4-FFF2-40B4-BE49-F238E27FC236}">
                <a16:creationId xmlns:a16="http://schemas.microsoft.com/office/drawing/2014/main" id="{F80D1463-0BD4-5037-0DBE-47148E688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6" y="3786350"/>
            <a:ext cx="6715914" cy="3023911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Może być zdjęciem przedstawiającym 5 osób i basen">
            <a:extLst>
              <a:ext uri="{FF2B5EF4-FFF2-40B4-BE49-F238E27FC236}">
                <a16:creationId xmlns:a16="http://schemas.microsoft.com/office/drawing/2014/main" id="{0803D7E7-B85E-0B0D-2554-FF01F7CB6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075" y="1660289"/>
            <a:ext cx="5883800" cy="2649243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Barbara\Desktop\Basia\KLASA 4 NOWA\balwanek1.gif">
            <a:extLst>
              <a:ext uri="{FF2B5EF4-FFF2-40B4-BE49-F238E27FC236}">
                <a16:creationId xmlns:a16="http://schemas.microsoft.com/office/drawing/2014/main" id="{5401C09A-8EA5-C1EA-7943-EE8A958C2CF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054" y="1908519"/>
            <a:ext cx="1649732" cy="18778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210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95537" y="543621"/>
            <a:ext cx="2857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ATRIUM</a:t>
            </a:r>
          </a:p>
        </p:txBody>
      </p:sp>
      <p:pic>
        <p:nvPicPr>
          <p:cNvPr id="3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505" y="4732867"/>
            <a:ext cx="1510425" cy="1719261"/>
          </a:xfrm>
          <a:prstGeom prst="rect">
            <a:avLst/>
          </a:prstGeom>
          <a:noFill/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A81CA59-622E-735A-B7BD-F4CB6285FDC3}"/>
              </a:ext>
            </a:extLst>
          </p:cNvPr>
          <p:cNvSpPr txBox="1"/>
          <p:nvPr/>
        </p:nvSpPr>
        <p:spPr>
          <a:xfrm>
            <a:off x="3123898" y="352040"/>
            <a:ext cx="8534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Tu nie tylko odbywają się zajęcia w-f ale także liczne imprezy szkolne.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9DA4157-ADA8-7C6B-965D-50811EF6B1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00400"/>
            <a:ext cx="6029598" cy="400473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3F2984B-4D3B-5A89-E0A4-8E5F3AD103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69" y="1550366"/>
            <a:ext cx="5078098" cy="337276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2FCC0D4-AE10-1BCB-789C-999A30FCC5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999" y="3621250"/>
            <a:ext cx="4841031" cy="3215312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111748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22245" y="229208"/>
            <a:ext cx="4547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SALE LEKCYJNE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B7EF9E7-CD27-BFA5-FEC9-B4B395CBD6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12" y="1461830"/>
            <a:ext cx="7414215" cy="493897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557" y="4851404"/>
            <a:ext cx="1162910" cy="1323699"/>
          </a:xfrm>
          <a:prstGeom prst="rect">
            <a:avLst/>
          </a:prstGeom>
          <a:noFill/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64C2D18-1B23-65AA-33F3-EA1FA6188F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533" y="115801"/>
            <a:ext cx="3371100" cy="6742199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101BEAC1-3D3F-B7E5-D4A6-0CE1FF8E270B}"/>
              </a:ext>
            </a:extLst>
          </p:cNvPr>
          <p:cNvSpPr txBox="1"/>
          <p:nvPr/>
        </p:nvSpPr>
        <p:spPr>
          <a:xfrm>
            <a:off x="193367" y="937094"/>
            <a:ext cx="8434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Obecnie w szkole znajdują się 43 dobrze wyposażone sale lekcyjne. </a:t>
            </a:r>
          </a:p>
        </p:txBody>
      </p:sp>
    </p:spTree>
    <p:extLst>
      <p:ext uri="{BB962C8B-B14F-4D97-AF65-F5344CB8AC3E}">
        <p14:creationId xmlns:p14="http://schemas.microsoft.com/office/powerpoint/2010/main" val="29850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2">
                <a:tint val="97000"/>
                <a:hueMod val="92000"/>
                <a:satMod val="169000"/>
                <a:alpha val="35000"/>
                <a:lumMod val="83000"/>
                <a:lumOff val="17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9"/>
          <a:stretch>
            <a:fillRect/>
          </a:stretch>
        </p:blipFill>
        <p:spPr>
          <a:xfrm>
            <a:off x="8411693" y="284517"/>
            <a:ext cx="3780307" cy="6696544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327" y="1434850"/>
            <a:ext cx="1422760" cy="1619477"/>
          </a:xfrm>
          <a:prstGeom prst="rect">
            <a:avLst/>
          </a:prstGeom>
          <a:noFill/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F7F0661-79DE-98C2-35BB-A8F3ADA97D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8950"/>
            <a:ext cx="5754639" cy="3822111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3" name="Prostokąt 2"/>
          <p:cNvSpPr/>
          <p:nvPr/>
        </p:nvSpPr>
        <p:spPr>
          <a:xfrm>
            <a:off x="47028" y="284517"/>
            <a:ext cx="84978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Mamy sale przystosowane dla młodszych uczniów oraz m. in. pracownie przedmiotowe: matematyczne, czy chemiczną, z których korzystają uczniowie klas IV-VIII.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916" y="920162"/>
            <a:ext cx="5754025" cy="3821703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1488249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5760" y="237926"/>
            <a:ext cx="7624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PRACOWNIE KOMPUTEROWE</a:t>
            </a:r>
          </a:p>
        </p:txBody>
      </p:sp>
      <p:pic>
        <p:nvPicPr>
          <p:cNvPr id="3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42137" y="4982633"/>
            <a:ext cx="1503663" cy="1711565"/>
          </a:xfrm>
          <a:prstGeom prst="rect">
            <a:avLst/>
          </a:prstGeom>
          <a:noFill/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1E95058-D322-5DEB-D457-AAC14CAF1A9E}"/>
              </a:ext>
            </a:extLst>
          </p:cNvPr>
          <p:cNvSpPr txBox="1"/>
          <p:nvPr/>
        </p:nvSpPr>
        <p:spPr>
          <a:xfrm>
            <a:off x="236500" y="1219487"/>
            <a:ext cx="55096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W szkole mamy 3 bardzo dobrze wyposażone gabinety informatyczne, w których znajduje się 56 nowoczesne komputerów, drukarki </a:t>
            </a:r>
            <a:b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3D, skanery, rzutniki multimedialne.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4241176-3264-5992-F5A6-5793FAB2AF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7" y="2988733"/>
            <a:ext cx="6004103" cy="398780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DA19A5C-AA19-D89E-2DA3-C6BFACF447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850" y="713240"/>
            <a:ext cx="6408883" cy="4269393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409138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0" y="915486"/>
            <a:ext cx="4978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Bardzo dużo tu się dzieje. </a:t>
            </a:r>
            <a:b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J</a:t>
            </a:r>
            <a:r>
              <a:rPr lang="pl-PL" sz="2000" b="0" i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est miejscem licznych wystaw autorskich i tematycznych, a także organizatorem imprez czytelniczych dla różnych grup wiekowych.</a:t>
            </a:r>
            <a:endParaRPr lang="pl-PL" sz="20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14066" y="4921123"/>
            <a:ext cx="1701606" cy="1936877"/>
          </a:xfrm>
          <a:prstGeom prst="rect">
            <a:avLst/>
          </a:prstGeom>
          <a:noFill/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266" y="153209"/>
            <a:ext cx="6895253" cy="5172187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542A87B-1E57-875D-0E4B-8ADD4A960DF0}"/>
              </a:ext>
            </a:extLst>
          </p:cNvPr>
          <p:cNvSpPr txBox="1"/>
          <p:nvPr/>
        </p:nvSpPr>
        <p:spPr>
          <a:xfrm>
            <a:off x="393373" y="187075"/>
            <a:ext cx="6108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BIBLIOTEKA</a:t>
            </a:r>
          </a:p>
        </p:txBody>
      </p:sp>
      <p:pic>
        <p:nvPicPr>
          <p:cNvPr id="6146" name="Picture 2" descr="Poż książki">
            <a:extLst>
              <a:ext uri="{FF2B5EF4-FFF2-40B4-BE49-F238E27FC236}">
                <a16:creationId xmlns:a16="http://schemas.microsoft.com/office/drawing/2014/main" id="{F666544E-E424-DDE3-13E7-5A8CBB54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8" y="3044661"/>
            <a:ext cx="4855976" cy="3642614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59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775124" y="344972"/>
            <a:ext cx="4034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PLAC </a:t>
            </a:r>
            <a:r>
              <a:rPr lang="pl-PL" sz="2000">
                <a:latin typeface="Comic Sans MS" panose="030F0702030302020204" pitchFamily="66" charset="0"/>
              </a:rPr>
              <a:t> </a:t>
            </a:r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ZABAW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664" y="553083"/>
            <a:ext cx="6599098" cy="438298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4" name="Picture 2" descr="C:\Users\Barbara\Desktop\Basia\KLASA 4 NOWA\balwanek1.gif">
            <a:extLst>
              <a:ext uri="{FF2B5EF4-FFF2-40B4-BE49-F238E27FC236}">
                <a16:creationId xmlns:a16="http://schemas.microsoft.com/office/drawing/2014/main" id="{4AE47959-C0C1-38AA-2AA5-719530FEB6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8172" y="4686387"/>
            <a:ext cx="1604761" cy="1826641"/>
          </a:xfrm>
          <a:prstGeom prst="rect">
            <a:avLst/>
          </a:prstGeom>
          <a:noFill/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C6474BE-8D23-39F0-43C0-1FCE16E841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14" y="3249196"/>
            <a:ext cx="4912523" cy="3263832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0CD9406-0D14-B922-B6A9-6651DAF9FEF6}"/>
              </a:ext>
            </a:extLst>
          </p:cNvPr>
          <p:cNvSpPr txBox="1"/>
          <p:nvPr/>
        </p:nvSpPr>
        <p:spPr>
          <a:xfrm>
            <a:off x="271514" y="1366197"/>
            <a:ext cx="4816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To ulubione miejsce młodszych dzieci. W piękne, słoneczne dni korzysta z niego pod opieką nauczycieli wielu uczniów.</a:t>
            </a:r>
          </a:p>
        </p:txBody>
      </p:sp>
    </p:spTree>
    <p:extLst>
      <p:ext uri="{BB962C8B-B14F-4D97-AF65-F5344CB8AC3E}">
        <p14:creationId xmlns:p14="http://schemas.microsoft.com/office/powerpoint/2010/main" val="177329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-48604" y="1202258"/>
            <a:ext cx="45379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W 2017 r. zostało zbudowane </a:t>
            </a:r>
            <a:b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w ramach Wrocławskiego Budżetu Obywatelskiego wielofunkcyjne boisko sportowe z siłownią </a:t>
            </a:r>
            <a:b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na otwartym powietrzu.</a:t>
            </a:r>
          </a:p>
        </p:txBody>
      </p:sp>
      <p:pic>
        <p:nvPicPr>
          <p:cNvPr id="11266" name="Picture 2" descr="baza">
            <a:extLst>
              <a:ext uri="{FF2B5EF4-FFF2-40B4-BE49-F238E27FC236}">
                <a16:creationId xmlns:a16="http://schemas.microsoft.com/office/drawing/2014/main" id="{594308A8-410B-040A-0A49-F8A6D93B2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099" y="344972"/>
            <a:ext cx="8274635" cy="5494875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baza">
            <a:extLst>
              <a:ext uri="{FF2B5EF4-FFF2-40B4-BE49-F238E27FC236}">
                <a16:creationId xmlns:a16="http://schemas.microsoft.com/office/drawing/2014/main" id="{841E7178-FF70-5EEE-8F2D-14B692E80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34" y="3388418"/>
            <a:ext cx="4141575" cy="3110847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2D7B797-311F-12A0-DC19-76EF7F845201}"/>
              </a:ext>
            </a:extLst>
          </p:cNvPr>
          <p:cNvSpPr txBox="1"/>
          <p:nvPr/>
        </p:nvSpPr>
        <p:spPr>
          <a:xfrm>
            <a:off x="775124" y="344972"/>
            <a:ext cx="3136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BOISKO</a:t>
            </a:r>
          </a:p>
        </p:txBody>
      </p:sp>
    </p:spTree>
    <p:extLst>
      <p:ext uri="{BB962C8B-B14F-4D97-AF65-F5344CB8AC3E}">
        <p14:creationId xmlns:p14="http://schemas.microsoft.com/office/powerpoint/2010/main" val="92010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ąb szypułkowy „Nestor” – druga prezentacja. Wiosenne przebudzenie. - Paweł  Lenart">
            <a:extLst>
              <a:ext uri="{FF2B5EF4-FFF2-40B4-BE49-F238E27FC236}">
                <a16:creationId xmlns:a16="http://schemas.microsoft.com/office/drawing/2014/main" id="{3E02D609-3A33-6413-590D-D35E17EAF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46" r="-1" b="31456"/>
          <a:stretch/>
        </p:blipFill>
        <p:spPr bwMode="auto">
          <a:xfrm>
            <a:off x="7147633" y="-195541"/>
            <a:ext cx="4168068" cy="3793751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0176" y="5141616"/>
            <a:ext cx="1021977" cy="1163278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2A5441-AD4D-3964-FD55-71FCFCB403E2}"/>
              </a:ext>
            </a:extLst>
          </p:cNvPr>
          <p:cNvSpPr txBox="1"/>
          <p:nvPr/>
        </p:nvSpPr>
        <p:spPr>
          <a:xfrm>
            <a:off x="4990011" y="3971032"/>
            <a:ext cx="738486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DĄB NESTOR</a:t>
            </a:r>
            <a:b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pl-PL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NASZ SZKOLNY POMNIK PRZYRODY</a:t>
            </a:r>
            <a:endParaRPr lang="pl-PL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pl-PL" sz="7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Jest symbolem naszej szkoły. Nikt nie wyobraża sobie Pięćdziesiątki bez tego okazałego drzewa. Obecnie jego wiek szacuje się na około 220 lat.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67" y="274320"/>
            <a:ext cx="6141720" cy="5189220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33328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68866" y="506911"/>
            <a:ext cx="6889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 ŻYCIA SZKOŁY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1939585-3E6D-CFCE-0262-8B00BFAEE275}"/>
              </a:ext>
            </a:extLst>
          </p:cNvPr>
          <p:cNvSpPr txBox="1"/>
          <p:nvPr/>
        </p:nvSpPr>
        <p:spPr>
          <a:xfrm>
            <a:off x="194151" y="1854493"/>
            <a:ext cx="5740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>
                <a:solidFill>
                  <a:schemeClr val="bg1"/>
                </a:solidFill>
                <a:latin typeface="Comic Sans MS" panose="030F0702030302020204" pitchFamily="66" charset="0"/>
              </a:rPr>
              <a:t>Nasza szkoła tętni życiem.</a:t>
            </a:r>
          </a:p>
          <a:p>
            <a:pPr algn="ctr"/>
            <a:r>
              <a:rPr lang="pl-PL" sz="3200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endParaRPr lang="pl-PL" sz="2400" b="1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Każdy uczeń może rozwijać swoje zainteresowania, talenty i pasje. </a:t>
            </a:r>
          </a:p>
          <a:p>
            <a:pPr algn="ctr"/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Nauka, imprezy, akcje, apele oraz mnóstwo rozmaitych aktywności to nasza codzienność</a:t>
            </a:r>
            <a:b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Każdy znajdzie coś dla siebie.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84" y="1269008"/>
            <a:ext cx="6368116" cy="4240924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149671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2">
                <a:tint val="97000"/>
                <a:hueMod val="92000"/>
                <a:satMod val="169000"/>
                <a:alpha val="35000"/>
                <a:lumMod val="83000"/>
                <a:lumOff val="17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92182" y="195943"/>
            <a:ext cx="69801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ŚWIETLICA SZKOLNA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84668" y="927464"/>
            <a:ext cx="821305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To  miejsce, w którym dużo się dzieje. Projekty, akcje, konkursy, dni tematyczne, kiermasze, poznawanie  kultury innych krajów </a:t>
            </a:r>
          </a:p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to tylko niektóre propozycje dla podopiecznych świetlicy</a:t>
            </a:r>
            <a:r>
              <a:rPr lang="pl-PL" sz="220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3074" name="Picture 2" descr="WhatsApp Image 2022 09 25 at 14.02.56"/>
          <p:cNvPicPr>
            <a:picLocks noChangeAspect="1" noChangeArrowheads="1"/>
          </p:cNvPicPr>
          <p:nvPr/>
        </p:nvPicPr>
        <p:blipFill>
          <a:blip r:embed="rId3" cstate="print"/>
          <a:srcRect t="14218"/>
          <a:stretch>
            <a:fillRect/>
          </a:stretch>
        </p:blipFill>
        <p:spPr bwMode="auto">
          <a:xfrm>
            <a:off x="9551203" y="3432381"/>
            <a:ext cx="2390501" cy="2734158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78" name="Picture 6" descr="IMG 20220901 08144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4569" y="1873369"/>
            <a:ext cx="2996986" cy="224774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84" name="Picture 12" descr="IMG 20220602 135939"/>
          <p:cNvPicPr>
            <a:picLocks noChangeAspect="1" noChangeArrowheads="1"/>
          </p:cNvPicPr>
          <p:nvPr/>
        </p:nvPicPr>
        <p:blipFill>
          <a:blip r:embed="rId5" cstate="print"/>
          <a:srcRect l="6178" t="3577" r="2934" b="29766"/>
          <a:stretch>
            <a:fillRect/>
          </a:stretch>
        </p:blipFill>
        <p:spPr bwMode="auto">
          <a:xfrm>
            <a:off x="6431130" y="2734632"/>
            <a:ext cx="3315800" cy="324156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86" name="Picture 14" descr="IMG 20220412 WA00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5022" y="4625944"/>
            <a:ext cx="3170831" cy="233056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88" name="Picture 16" descr="IMG 20220113 14475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7945" y="2048235"/>
            <a:ext cx="3561807" cy="267135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90" name="Picture 18" descr="IMG 20210928 1045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57203" y="4104019"/>
            <a:ext cx="2594893" cy="285248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92" name="Picture 20" descr="IMG 20210928 WA0011"/>
          <p:cNvPicPr>
            <a:picLocks noChangeAspect="1" noChangeArrowheads="1"/>
          </p:cNvPicPr>
          <p:nvPr/>
        </p:nvPicPr>
        <p:blipFill>
          <a:blip r:embed="rId9" cstate="print"/>
          <a:srcRect l="5976" t="14904"/>
          <a:stretch>
            <a:fillRect/>
          </a:stretch>
        </p:blipFill>
        <p:spPr bwMode="auto">
          <a:xfrm>
            <a:off x="7785169" y="231901"/>
            <a:ext cx="4248530" cy="2883832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5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997455" y="2091030"/>
            <a:ext cx="1036243" cy="1179518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92930" y="138984"/>
            <a:ext cx="9640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NAUKA NIE TYLKO W SZKOLE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492930" y="909406"/>
            <a:ext cx="7212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Nasze lekcje obywają się również w placówkach kultury </a:t>
            </a:r>
            <a:b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i nauki oraz w plenerze.</a:t>
            </a:r>
          </a:p>
        </p:txBody>
      </p:sp>
      <p:pic>
        <p:nvPicPr>
          <p:cNvPr id="65538" name="Picture 2" descr="DFN 1"/>
          <p:cNvPicPr>
            <a:picLocks noChangeAspect="1" noChangeArrowheads="1"/>
          </p:cNvPicPr>
          <p:nvPr/>
        </p:nvPicPr>
        <p:blipFill>
          <a:blip r:embed="rId2" cstate="print"/>
          <a:srcRect l="16434"/>
          <a:stretch>
            <a:fillRect/>
          </a:stretch>
        </p:blipFill>
        <p:spPr bwMode="auto">
          <a:xfrm>
            <a:off x="220717" y="1665513"/>
            <a:ext cx="3267065" cy="521276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5540" name="Picture 4" descr="D:\USB BASI\Poprzedni pendrive\zdjęcia klasa 4e 2012- 2013\IMG_21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0351" y="3702906"/>
            <a:ext cx="4075677" cy="305700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5541" name="Picture 5" descr="D:\a aparatu nowego\2016-09-27\DSC024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3225" y="4024022"/>
            <a:ext cx="3771559" cy="282900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5542" name="Picture 6" descr="D:\a aparatu nowego\2016-09-29\DSC025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8670" y="251615"/>
            <a:ext cx="4187357" cy="314088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5543" name="Picture 7" descr="D:\a aparatu nowego\2017-06-16 PSZOK kl.5e\DSC030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60453" y="1390147"/>
            <a:ext cx="3702244" cy="2777009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1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17072" y="5603966"/>
            <a:ext cx="918090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700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2">
                <a:tint val="97000"/>
                <a:hueMod val="92000"/>
                <a:satMod val="169000"/>
                <a:alpha val="35000"/>
                <a:lumMod val="83000"/>
                <a:lumOff val="17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113332" y="0"/>
            <a:ext cx="37673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KONKURSY</a:t>
            </a:r>
            <a:r>
              <a:rPr lang="pl-PL" sz="48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833958" y="702091"/>
            <a:ext cx="8022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Startujemy w  licznych konkursach  m.in. naukowych, fotograficznych,  plastycznych, recytatorskich, poetyckich, wokalnych, konstruktorskich. </a:t>
            </a:r>
          </a:p>
        </p:txBody>
      </p:sp>
      <p:pic>
        <p:nvPicPr>
          <p:cNvPr id="2050" name="Picture 2" descr="D:\USB BASI\Poprzedni pendrive\KOnkursy 2014_2015\Asy z 6 klasy\zdjecia\DSC002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705" y="1516117"/>
            <a:ext cx="4191299" cy="314384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052" name="Picture 4" descr="D:\USB BASI\Poprzedni pendrive\KOnkursy 2013-2014\na stronę Supersowa\zdjecia supersowa\IMG_06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0350" y="4123381"/>
            <a:ext cx="3481198" cy="2611108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054" name="Picture 6" descr="D:\USB BASI\Poprzedni pendrive\KOnkursy 2013-2014\na strone kon. foto.i spacery\fotogr\zdjecia\IMG_06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8710772" y="2883529"/>
            <a:ext cx="3805434" cy="285430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055" name="Picture 7" descr="D:\USB BASI\Poprzedni pendrive\KOnkursy 2013-2014\na strone kon. foto.i spacery\spacery\zdjecie\IMG_0646.jpg"/>
          <p:cNvPicPr>
            <a:picLocks noChangeAspect="1" noChangeArrowheads="1"/>
          </p:cNvPicPr>
          <p:nvPr/>
        </p:nvPicPr>
        <p:blipFill>
          <a:blip r:embed="rId6" cstate="print"/>
          <a:srcRect b="7367"/>
          <a:stretch>
            <a:fillRect/>
          </a:stretch>
        </p:blipFill>
        <p:spPr bwMode="auto">
          <a:xfrm>
            <a:off x="261258" y="4292433"/>
            <a:ext cx="3692500" cy="256556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056" name="Picture 8" descr="D:\USB BASI\Poprzedni pendrive\KOnkursy 2013-2014\konkurs Miedzynar Ptaki\IMG_059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45149" y="4123381"/>
            <a:ext cx="3001483" cy="225129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3" name="Picture 2" descr="D:\a aparatu nowego\final - dzieci dla klimatu\DSC0058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59441" y="190151"/>
            <a:ext cx="3481199" cy="261120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4" name="Picture 1" descr="D:\a aparatu nowego\2015-09-22 Warsztay na Stadionie\DSC0160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75199" y="1717046"/>
            <a:ext cx="3481199" cy="261120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" name="Picture 2" descr="C:\Users\Barbara\Desktop\Basia\KLASA 4 NOWA\balwanek1.gif">
            <a:extLst>
              <a:ext uri="{FF2B5EF4-FFF2-40B4-BE49-F238E27FC236}">
                <a16:creationId xmlns:a16="http://schemas.microsoft.com/office/drawing/2014/main" id="{EE876107-439A-F2A6-9F43-CE2F073E527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55" y="110037"/>
            <a:ext cx="979880" cy="1115362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F07CFAB9-83E1-A3E2-0D00-2C74A896DB43}"/>
              </a:ext>
            </a:extLst>
          </p:cNvPr>
          <p:cNvSpPr txBox="1">
            <a:spLocks/>
          </p:cNvSpPr>
          <p:nvPr/>
        </p:nvSpPr>
        <p:spPr>
          <a:xfrm>
            <a:off x="0" y="1256778"/>
            <a:ext cx="8365516" cy="12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To wizytówka naszej szkoły w sportach drużynowych – uczy współpracy i tworzy trwałe przyjaźnie.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D6E23186-7F59-C064-3D0A-803E043EA2B9}"/>
              </a:ext>
            </a:extLst>
          </p:cNvPr>
          <p:cNvSpPr txBox="1">
            <a:spLocks/>
          </p:cNvSpPr>
          <p:nvPr/>
        </p:nvSpPr>
        <p:spPr>
          <a:xfrm>
            <a:off x="950397" y="295741"/>
            <a:ext cx="8168203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Sekcja Piłki Siatkowej</a:t>
            </a:r>
          </a:p>
        </p:txBody>
      </p:sp>
      <p:pic>
        <p:nvPicPr>
          <p:cNvPr id="30722" name="Picture 2" descr="logo uks koral siatkow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0255" y="93567"/>
            <a:ext cx="2263663" cy="2263663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7" name="pole tekstowe 6"/>
          <p:cNvSpPr txBox="1"/>
          <p:nvPr/>
        </p:nvSpPr>
        <p:spPr>
          <a:xfrm>
            <a:off x="666206" y="2181497"/>
            <a:ext cx="6479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Siatkarze odnoszą  sukcesy w licznych zawodach. Ostatnim  wielkim osiągnięciem było zdobycie </a:t>
            </a:r>
            <a:r>
              <a:rPr lang="pl-PL" b="1">
                <a:solidFill>
                  <a:schemeClr val="bg1"/>
                </a:solidFill>
                <a:latin typeface="Comic Sans MS" panose="030F0702030302020204" pitchFamily="66" charset="0"/>
              </a:rPr>
              <a:t>Tytułu Mistrza Polski Młodzików 2022.</a:t>
            </a:r>
          </a:p>
        </p:txBody>
      </p:sp>
      <p:pic>
        <p:nvPicPr>
          <p:cNvPr id="30724" name="Picture 4" descr="https://scontent-waw1-1.xx.fbcdn.net/v/t39.30808-6/278568943_1578000145987224_7590565346223585605_n.jpg?stp=dst-jpg_s960x960&amp;_nc_cat=110&amp;ccb=1-7&amp;_nc_sid=e3f864&amp;_nc_ohc=VGG1lfDdUh4AX83MGTf&amp;_nc_oc=AQnuJzUbl_Qltl-Q9XOndZN2Z9jnN8pleOyEyMQNDvc_sFJFfIklG06rW5lvX9-hpeWzScB4YrRX7hT6x6pfLcXV&amp;_nc_ht=scontent-waw1-1.xx&amp;oh=00_AT8QRyKmV7kZyEqXKxBgfSxZUWeqiBzTg5y2zJjRV0xZIQ&amp;oe=633D98C3"/>
          <p:cNvPicPr>
            <a:picLocks noChangeAspect="1" noChangeArrowheads="1"/>
          </p:cNvPicPr>
          <p:nvPr/>
        </p:nvPicPr>
        <p:blipFill>
          <a:blip r:embed="rId3" cstate="print"/>
          <a:srcRect l="4359" t="12945" r="3405"/>
          <a:stretch>
            <a:fillRect/>
          </a:stretch>
        </p:blipFill>
        <p:spPr bwMode="auto">
          <a:xfrm>
            <a:off x="7744199" y="4684679"/>
            <a:ext cx="4447801" cy="217332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726" name="Picture 6" descr="Może być zdjęciem przedstawiającym ‎6 osób, ludzie uprawiający sporty, w budynku i ‎tekst „‎5 ب UKS KORAL WROCŁAW 8 QHY 5‎”‎‎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1590" y="2175890"/>
            <a:ext cx="3841208" cy="2508789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728" name="Picture 8" descr="Może być zdjęciem przedstawiającym 11 osób, ludzie stoją, ludzie grający w siatkówkę i w budynku"/>
          <p:cNvPicPr>
            <a:picLocks noChangeAspect="1" noChangeArrowheads="1"/>
          </p:cNvPicPr>
          <p:nvPr/>
        </p:nvPicPr>
        <p:blipFill>
          <a:blip r:embed="rId5" cstate="print"/>
          <a:srcRect l="17584" t="17199" r="10130" b="15061"/>
          <a:stretch>
            <a:fillRect/>
          </a:stretch>
        </p:blipFill>
        <p:spPr bwMode="auto">
          <a:xfrm>
            <a:off x="3756201" y="3023466"/>
            <a:ext cx="4219303" cy="322665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0730" name="Picture 10" descr="Może być zdjęciem przedstawiającym 13 osób, ludzie stoją i w budynku"/>
          <p:cNvPicPr>
            <a:picLocks noChangeAspect="1" noChangeArrowheads="1"/>
          </p:cNvPicPr>
          <p:nvPr/>
        </p:nvPicPr>
        <p:blipFill>
          <a:blip r:embed="rId6" cstate="print"/>
          <a:srcRect l="5137" t="18641" r="4391" b="11133"/>
          <a:stretch>
            <a:fillRect/>
          </a:stretch>
        </p:blipFill>
        <p:spPr bwMode="auto">
          <a:xfrm>
            <a:off x="-143365" y="3914725"/>
            <a:ext cx="4326123" cy="2647534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2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5" y="110037"/>
            <a:ext cx="979880" cy="11153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652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2">
                <a:tint val="97000"/>
                <a:hueMod val="92000"/>
                <a:satMod val="169000"/>
                <a:alpha val="35000"/>
                <a:lumMod val="83000"/>
                <a:lumOff val="17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sport, pływanie, sport wodny&#10;&#10;Opis wygenerowany automatycznie">
            <a:extLst>
              <a:ext uri="{FF2B5EF4-FFF2-40B4-BE49-F238E27FC236}">
                <a16:creationId xmlns:a16="http://schemas.microsoft.com/office/drawing/2014/main" id="{7DAACCD4-51B8-A6DD-36A4-FFD6BC636F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 r="17526"/>
          <a:stretch/>
        </p:blipFill>
        <p:spPr>
          <a:xfrm>
            <a:off x="7487832" y="3322060"/>
            <a:ext cx="4044594" cy="3654474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8D88D56F-EF7D-743C-7245-2AC887D0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65" y="253598"/>
            <a:ext cx="6042765" cy="932158"/>
          </a:xfrm>
        </p:spPr>
        <p:txBody>
          <a:bodyPr>
            <a:normAutofit/>
          </a:bodyPr>
          <a:lstStyle/>
          <a:p>
            <a:r>
              <a:rPr lang="pl-PL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Sekcja Pływacka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209005" y="1349795"/>
            <a:ext cx="74956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Od wielu lat napawa ona dumą naszą szkołę ze względu </a:t>
            </a:r>
          </a:p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na liczne osiągnięcia w zawodach krajowych oraz międzynarodowych. 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19547" y="2523851"/>
            <a:ext cx="705273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  <a:latin typeface="Comic Sans MS"/>
              </a:rPr>
              <a:t>Codzienne treningi pływania kształtują  wytrwałość i  hart ducha. . </a:t>
            </a:r>
          </a:p>
        </p:txBody>
      </p:sp>
      <p:pic>
        <p:nvPicPr>
          <p:cNvPr id="28680" name="Picture 8" descr="Może być zdjęciem przedstawiającym 4 osoby"/>
          <p:cNvPicPr>
            <a:picLocks noChangeAspect="1" noChangeArrowheads="1"/>
          </p:cNvPicPr>
          <p:nvPr/>
        </p:nvPicPr>
        <p:blipFill>
          <a:blip r:embed="rId4" cstate="print"/>
          <a:srcRect l="16235" t="-2743" r="14192"/>
          <a:stretch>
            <a:fillRect/>
          </a:stretch>
        </p:blipFill>
        <p:spPr bwMode="auto">
          <a:xfrm>
            <a:off x="316647" y="2979351"/>
            <a:ext cx="3877165" cy="321790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8682" name="Picture 10" descr="Może być zdjęciem przedstawiającym 8 osób, ludzie stoją i w budynku"/>
          <p:cNvPicPr>
            <a:picLocks noChangeAspect="1" noChangeArrowheads="1"/>
          </p:cNvPicPr>
          <p:nvPr/>
        </p:nvPicPr>
        <p:blipFill>
          <a:blip r:embed="rId5" cstate="print"/>
          <a:srcRect l="12727" t="6843" r="28702"/>
          <a:stretch>
            <a:fillRect/>
          </a:stretch>
        </p:blipFill>
        <p:spPr bwMode="auto">
          <a:xfrm>
            <a:off x="4193812" y="3056708"/>
            <a:ext cx="3186702" cy="3801292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8684" name="Picture 12" descr="logo uks koral plywani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27000" y="64187"/>
            <a:ext cx="2557069" cy="2557069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5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10228" y="266499"/>
            <a:ext cx="796262" cy="906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5587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UKS Rekin Wrocław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28" name="AutoShape 4" descr="UKS Rekin Wrocław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0" name="Picture 6" descr="https://scontent-waw1-1.xx.fbcdn.net/v/t39.30808-6/277589757_412269530898456_8699185084455784159_n.jpg?_nc_cat=106&amp;ccb=1-7&amp;_nc_sid=e3f864&amp;_nc_ohc=yKkh1SmxVVEAX_HBzry&amp;_nc_ht=scontent-waw1-1.xx&amp;oh=00_AT8GzSeXVrTqOi4LXSFZLpkr8UU4Tpg91cLJgec5nIj6qA&amp;oe=633C6BD0"/>
          <p:cNvPicPr>
            <a:picLocks noChangeAspect="1" noChangeArrowheads="1"/>
          </p:cNvPicPr>
          <p:nvPr/>
        </p:nvPicPr>
        <p:blipFill>
          <a:blip r:embed="rId2" cstate="print"/>
          <a:srcRect b="16514"/>
          <a:stretch>
            <a:fillRect/>
          </a:stretch>
        </p:blipFill>
        <p:spPr bwMode="auto">
          <a:xfrm>
            <a:off x="515841" y="3123978"/>
            <a:ext cx="5327169" cy="296033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36" name="Picture 12" descr="UKS Rekin przy SP50 - UKS Rekin Wrocław 2069 - Fundacja Studencka Młodzi  Młody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3689" y="2024743"/>
            <a:ext cx="2808513" cy="2808514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9" name="Prostokąt 8"/>
          <p:cNvSpPr/>
          <p:nvPr/>
        </p:nvSpPr>
        <p:spPr>
          <a:xfrm>
            <a:off x="307975" y="960372"/>
            <a:ext cx="79226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Uczniowie naszej szkoły mogą brać udział w licznych zajęciach pozalekcyjnych. Na treningach pływania w płetwach szkolą się multimedaliści licznych zawodów krajowych i międzynarodowych.  </a:t>
            </a:r>
            <a:endParaRPr lang="pl-PL" sz="2000" b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40" name="Picture 16" descr="Brak dostępnego opisu zdjęcia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7740" y="4371904"/>
            <a:ext cx="5327170" cy="258959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42" name="Picture 18" descr="Brak dostępnego opisu zdjęcia."/>
          <p:cNvPicPr>
            <a:picLocks noChangeAspect="1" noChangeArrowheads="1"/>
          </p:cNvPicPr>
          <p:nvPr/>
        </p:nvPicPr>
        <p:blipFill>
          <a:blip r:embed="rId5" cstate="print"/>
          <a:srcRect l="19139" t="17343" r="21078" b="43446"/>
          <a:stretch>
            <a:fillRect/>
          </a:stretch>
        </p:blipFill>
        <p:spPr bwMode="auto">
          <a:xfrm>
            <a:off x="8464730" y="626746"/>
            <a:ext cx="3344092" cy="329211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Prostokąt 12"/>
          <p:cNvSpPr/>
          <p:nvPr/>
        </p:nvSpPr>
        <p:spPr>
          <a:xfrm>
            <a:off x="137037" y="275713"/>
            <a:ext cx="116717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PŁYWANIE SPORTOWE W PŁETWACH - FINSWIMING</a:t>
            </a:r>
            <a:endParaRPr lang="pl-PL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4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4620" y="5452488"/>
            <a:ext cx="941042" cy="107115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E1B2D8-46C4-974C-66AF-33F2FF2DD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59" y="161249"/>
            <a:ext cx="9222378" cy="825439"/>
          </a:xfrm>
        </p:spPr>
        <p:txBody>
          <a:bodyPr anchor="b">
            <a:normAutofit fontScale="90000"/>
          </a:bodyPr>
          <a:lstStyle/>
          <a:p>
            <a:r>
              <a:rPr lang="pl-PL" sz="4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SZKOLNY KLUB WOLONTARIUSZA</a:t>
            </a:r>
          </a:p>
        </p:txBody>
      </p:sp>
      <p:pic>
        <p:nvPicPr>
          <p:cNvPr id="2050" name="Picture 2" descr="O na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6" t="6413" r="14742" b="15375"/>
          <a:stretch/>
        </p:blipFill>
        <p:spPr bwMode="auto">
          <a:xfrm>
            <a:off x="9735864" y="161978"/>
            <a:ext cx="2236433" cy="2327221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ydarzeni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2" r="1" b="1"/>
          <a:stretch/>
        </p:blipFill>
        <p:spPr bwMode="auto">
          <a:xfrm>
            <a:off x="7223515" y="3429000"/>
            <a:ext cx="5330582" cy="3249420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1" name="Picture 1" descr="D:\USB BASI\Poprzedni pendrive\zdjęcia szkone 2012- 2013\szkoła 2012-2013 258.jpg"/>
          <p:cNvPicPr>
            <a:picLocks noChangeAspect="1" noChangeArrowheads="1"/>
          </p:cNvPicPr>
          <p:nvPr/>
        </p:nvPicPr>
        <p:blipFill>
          <a:blip r:embed="rId4" cstate="print"/>
          <a:srcRect t="17155" b="20490"/>
          <a:stretch>
            <a:fillRect/>
          </a:stretch>
        </p:blipFill>
        <p:spPr bwMode="auto">
          <a:xfrm>
            <a:off x="4118835" y="2166426"/>
            <a:ext cx="4305498" cy="2013687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8" name="Prostokąt 7"/>
          <p:cNvSpPr/>
          <p:nvPr/>
        </p:nvSpPr>
        <p:spPr>
          <a:xfrm>
            <a:off x="1146533" y="1031396"/>
            <a:ext cx="90713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Działa prężnie poprzez różne akcje m.in. Mogiłę pradziada ocal od zapomnienia; Mikołajkowa Paka dla Dzieciaka; Pola Nadziei; Torba Miłosierdzia;  Na ratunek dzieciom z chorobą nowotworową; Prezenty bez pudła; Pełna miska dla schroniska, Światełko Zapomnianym, Pomoc  Ukaranie.</a:t>
            </a:r>
          </a:p>
        </p:txBody>
      </p:sp>
      <p:pic>
        <p:nvPicPr>
          <p:cNvPr id="25603" name="Picture 3" descr="https://www.sp50.wroclaw.pl/images/Mikoajkowa_Paka_dla_dzieciaka_-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30" y="2724229"/>
            <a:ext cx="4023205" cy="319324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5605" name="Picture 5" descr="https://www.sp50.wroclaw.pl/images/cmentarz2.jpg"/>
          <p:cNvPicPr>
            <a:picLocks noChangeAspect="1" noChangeArrowheads="1"/>
          </p:cNvPicPr>
          <p:nvPr/>
        </p:nvPicPr>
        <p:blipFill>
          <a:blip r:embed="rId6" cstate="print"/>
          <a:srcRect l="12543"/>
          <a:stretch>
            <a:fillRect/>
          </a:stretch>
        </p:blipFill>
        <p:spPr bwMode="auto">
          <a:xfrm>
            <a:off x="4236535" y="4349932"/>
            <a:ext cx="2699752" cy="231212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1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703" y="1631099"/>
            <a:ext cx="1196909" cy="1362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937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7" y="4197423"/>
            <a:ext cx="3997697" cy="2660577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32E1A9D-9E16-7A09-14A4-65FB03B5F74D}"/>
              </a:ext>
            </a:extLst>
          </p:cNvPr>
          <p:cNvSpPr txBox="1"/>
          <p:nvPr/>
        </p:nvSpPr>
        <p:spPr>
          <a:xfrm>
            <a:off x="0" y="208399"/>
            <a:ext cx="56331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SZKOLNY ZESPÓŁ REMIX</a:t>
            </a:r>
          </a:p>
        </p:txBody>
      </p:sp>
      <p:pic>
        <p:nvPicPr>
          <p:cNvPr id="24578" name="Picture 2" descr="https://www.sp50.wroclaw.pl/images/XVI-Festiwal-Piosenki-Patriotycznej-2018.JPG"/>
          <p:cNvPicPr>
            <a:picLocks noChangeAspect="1" noChangeArrowheads="1"/>
          </p:cNvPicPr>
          <p:nvPr/>
        </p:nvPicPr>
        <p:blipFill>
          <a:blip r:embed="rId3" cstate="print"/>
          <a:srcRect l="4976" t="3245" r="3734" b="15791"/>
          <a:stretch>
            <a:fillRect/>
          </a:stretch>
        </p:blipFill>
        <p:spPr bwMode="auto">
          <a:xfrm>
            <a:off x="4274552" y="1621863"/>
            <a:ext cx="5535654" cy="332509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4580" name="Picture 4" descr="https://www.sp50.wroclaw.pl/images/REMIX/remix-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74703" y="144535"/>
            <a:ext cx="2250745" cy="1751998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8" name="Prostokąt 7"/>
          <p:cNvSpPr/>
          <p:nvPr/>
        </p:nvSpPr>
        <p:spPr>
          <a:xfrm>
            <a:off x="5577712" y="144535"/>
            <a:ext cx="45850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>
                <a:solidFill>
                  <a:schemeClr val="bg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Uczestnik  różnych projektów m.in.  Śpiewający Wrocław, World Music Days , Wrocławska Tamborrada; odnosił  sukcesy na licznych festiwalach. </a:t>
            </a:r>
            <a:br>
              <a:rPr lang="pl-PL">
                <a:solidFill>
                  <a:schemeClr val="bg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</a:br>
            <a:r>
              <a:rPr lang="pl-PL">
                <a:solidFill>
                  <a:schemeClr val="bg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Nagrał też autorską płytę. </a:t>
            </a:r>
            <a:endParaRPr lang="pl-PL">
              <a:latin typeface="Comic Sans MS" panose="030F0702030302020204" pitchFamily="66" charset="0"/>
            </a:endParaRPr>
          </a:p>
        </p:txBody>
      </p:sp>
      <p:pic>
        <p:nvPicPr>
          <p:cNvPr id="24582" name="Picture 6" descr="photo 2022 05 21 19 12 4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1159" y="854730"/>
            <a:ext cx="4793940" cy="331984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4586" name="Picture 10" descr="Brak dostępnego opisu zdjęcia."/>
          <p:cNvPicPr>
            <a:picLocks noChangeAspect="1" noChangeArrowheads="1"/>
          </p:cNvPicPr>
          <p:nvPr/>
        </p:nvPicPr>
        <p:blipFill>
          <a:blip r:embed="rId6" cstate="print"/>
          <a:srcRect t="25480" b="11866"/>
          <a:stretch>
            <a:fillRect/>
          </a:stretch>
        </p:blipFill>
        <p:spPr bwMode="auto">
          <a:xfrm>
            <a:off x="4067165" y="4814410"/>
            <a:ext cx="4308862" cy="202474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4588" name="Picture 12" descr="Brak dostępnego opisu zdjęcia."/>
          <p:cNvPicPr>
            <a:picLocks noChangeAspect="1" noChangeArrowheads="1"/>
          </p:cNvPicPr>
          <p:nvPr/>
        </p:nvPicPr>
        <p:blipFill>
          <a:blip r:embed="rId7" cstate="print"/>
          <a:srcRect l="11441" t="26578" r="15130" b="16204"/>
          <a:stretch>
            <a:fillRect/>
          </a:stretch>
        </p:blipFill>
        <p:spPr bwMode="auto">
          <a:xfrm>
            <a:off x="8168640" y="4554747"/>
            <a:ext cx="3941122" cy="2303254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3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306594" y="2299063"/>
            <a:ext cx="1196909" cy="1362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737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176E1DC-5757-F250-6DE0-D3D6518E5E02}"/>
              </a:ext>
            </a:extLst>
          </p:cNvPr>
          <p:cNvSpPr txBox="1"/>
          <p:nvPr/>
        </p:nvSpPr>
        <p:spPr>
          <a:xfrm>
            <a:off x="0" y="350644"/>
            <a:ext cx="8957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SAMORZĄD UCZNIOWSKI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A4FBFD8-D0AF-4558-E1CC-CA8129B8777D}"/>
              </a:ext>
            </a:extLst>
          </p:cNvPr>
          <p:cNvSpPr txBox="1"/>
          <p:nvPr/>
        </p:nvSpPr>
        <p:spPr>
          <a:xfrm>
            <a:off x="214573" y="1337280"/>
            <a:ext cx="58136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Jest organizatorem wielu imprez i akcji ogólnoszkolnych i społecznych np. Góra Grosza, Mikołajki, poczta walentynkowa, Dzień Misia. Organizuje i koordynuje uroczystości szkolne.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831" y="2968496"/>
            <a:ext cx="5911153" cy="392606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924" y="203087"/>
            <a:ext cx="5665075" cy="3185379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20913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FD4668-78CF-3561-4091-DE1247517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2" y="3958779"/>
            <a:ext cx="7093131" cy="992777"/>
          </a:xfrm>
        </p:spPr>
        <p:txBody>
          <a:bodyPr anchor="ctr">
            <a:normAutofit fontScale="90000"/>
          </a:bodyPr>
          <a:lstStyle/>
          <a:p>
            <a:r>
              <a:rPr lang="pl-PL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Pasowanie na ucznia</a:t>
            </a:r>
          </a:p>
        </p:txBody>
      </p:sp>
      <p:pic>
        <p:nvPicPr>
          <p:cNvPr id="7" name="Obraz 6" descr="Obraz zawierający osoba, osoby, grupa, tłum&#10;&#10;Opis wygenerowany automatycznie">
            <a:extLst>
              <a:ext uri="{FF2B5EF4-FFF2-40B4-BE49-F238E27FC236}">
                <a16:creationId xmlns:a16="http://schemas.microsoft.com/office/drawing/2014/main" id="{B4E74ADF-4682-3F9D-B66C-4012875EA3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1" r="10799" b="4"/>
          <a:stretch/>
        </p:blipFill>
        <p:spPr>
          <a:xfrm>
            <a:off x="0" y="414857"/>
            <a:ext cx="4175185" cy="355417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FDDB11E3-60F1-7FD1-B669-45ABF08256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" r="19902"/>
          <a:stretch/>
        </p:blipFill>
        <p:spPr bwMode="auto">
          <a:xfrm>
            <a:off x="4097547" y="96174"/>
            <a:ext cx="3862304" cy="330150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8434" name="Picture 2">
            <a:extLst>
              <a:ext uri="{FF2B5EF4-FFF2-40B4-BE49-F238E27FC236}">
                <a16:creationId xmlns:a16="http://schemas.microsoft.com/office/drawing/2014/main" id="{A4201F90-2893-F8C7-C2F1-99347BACAF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" r="18258" b="-1"/>
          <a:stretch/>
        </p:blipFill>
        <p:spPr bwMode="auto">
          <a:xfrm>
            <a:off x="8233066" y="208520"/>
            <a:ext cx="3730752" cy="3187472"/>
          </a:xfrm>
          <a:prstGeom prst="rect">
            <a:avLst/>
          </a:prstGeom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94C9952-5293-BEA2-71E9-F1E0E07DF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713" y="3149668"/>
            <a:ext cx="5558287" cy="3691699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8" name="pole tekstowe 7"/>
          <p:cNvSpPr txBox="1"/>
          <p:nvPr/>
        </p:nvSpPr>
        <p:spPr>
          <a:xfrm>
            <a:off x="-41406" y="4946728"/>
            <a:ext cx="6675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Najważniejsza uroczystość  dla pierwszaków -  przyjęcie ich do grona uczniów naszej szkoły.</a:t>
            </a:r>
          </a:p>
        </p:txBody>
      </p:sp>
      <p:pic>
        <p:nvPicPr>
          <p:cNvPr id="10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99169" y="5495602"/>
            <a:ext cx="1196909" cy="1362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614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2A386D-D645-6E37-5F60-9FB87F0A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462" y="4963882"/>
            <a:ext cx="11735076" cy="1245396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OBCHODY WAŻNYCH WYDARZEŃ Z Historii POLSKI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BAA79B-C6DA-B207-0ADA-CEC3C62A6D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739" y="262273"/>
            <a:ext cx="3890082" cy="2583954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7" name="AutoShape 4">
            <a:extLst>
              <a:ext uri="{FF2B5EF4-FFF2-40B4-BE49-F238E27FC236}">
                <a16:creationId xmlns:a16="http://schemas.microsoft.com/office/drawing/2014/main" id="{2640DA49-2510-10B4-09C6-A7C6035EC1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6A3B13D-51EE-401E-5A70-A301BDE421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02" y="2612711"/>
            <a:ext cx="3890447" cy="2583954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E996588-8DE1-C8BF-A5E0-96C366283C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854" y="262273"/>
            <a:ext cx="7216038" cy="4792742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8" name="pole tekstowe 7"/>
          <p:cNvSpPr txBox="1"/>
          <p:nvPr/>
        </p:nvSpPr>
        <p:spPr>
          <a:xfrm>
            <a:off x="1031965" y="6126480"/>
            <a:ext cx="10267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Przybliżamy</a:t>
            </a:r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 historię Polski  poprzez  przepiękne  przedstawienia z okazji świąt narodowych. </a:t>
            </a:r>
          </a:p>
        </p:txBody>
      </p:sp>
      <p:pic>
        <p:nvPicPr>
          <p:cNvPr id="9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1920" y="340672"/>
            <a:ext cx="1196909" cy="1362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832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D2CB15-2938-0FBE-9564-EBF588208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065" y="0"/>
            <a:ext cx="4023361" cy="756853"/>
          </a:xfrm>
        </p:spPr>
        <p:txBody>
          <a:bodyPr anchor="b">
            <a:normAutofit fontScale="90000"/>
          </a:bodyPr>
          <a:lstStyle/>
          <a:p>
            <a:r>
              <a:rPr lang="pl-PL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MAM TALENT</a:t>
            </a:r>
          </a:p>
        </p:txBody>
      </p:sp>
      <p:pic>
        <p:nvPicPr>
          <p:cNvPr id="8" name="Obraz 7" descr="Obraz zawierający podłoże, wewnątrz&#10;&#10;Opis wygenerowany automatycznie">
            <a:extLst>
              <a:ext uri="{FF2B5EF4-FFF2-40B4-BE49-F238E27FC236}">
                <a16:creationId xmlns:a16="http://schemas.microsoft.com/office/drawing/2014/main" id="{8D7EBA8D-B58C-37B1-7580-B8E0414229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1" t="19232" r="1" b="21999"/>
          <a:stretch/>
        </p:blipFill>
        <p:spPr>
          <a:xfrm>
            <a:off x="2825238" y="2011681"/>
            <a:ext cx="4403093" cy="194636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" name="Obraz 5" descr="Obraz zawierający osoba, wewnątrz, grupa, pozujący&#10;&#10;Opis wygenerowany automatycznie">
            <a:extLst>
              <a:ext uri="{FF2B5EF4-FFF2-40B4-BE49-F238E27FC236}">
                <a16:creationId xmlns:a16="http://schemas.microsoft.com/office/drawing/2014/main" id="{50D80116-6CC1-1EAF-EE3C-281A803F14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6" r="1" b="4733"/>
          <a:stretch/>
        </p:blipFill>
        <p:spPr>
          <a:xfrm>
            <a:off x="3449719" y="3958047"/>
            <a:ext cx="4422620" cy="269594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0" t="4762" r="30140"/>
          <a:stretch>
            <a:fillRect/>
          </a:stretch>
        </p:blipFill>
        <p:spPr>
          <a:xfrm>
            <a:off x="352698" y="3409406"/>
            <a:ext cx="3008569" cy="3450194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413" y="352697"/>
            <a:ext cx="5525587" cy="368372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36" b="8835"/>
          <a:stretch>
            <a:fillRect/>
          </a:stretch>
        </p:blipFill>
        <p:spPr>
          <a:xfrm>
            <a:off x="8098970" y="3803958"/>
            <a:ext cx="3740331" cy="3087017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11" name="pole tekstowe 10"/>
          <p:cNvSpPr txBox="1"/>
          <p:nvPr/>
        </p:nvSpPr>
        <p:spPr>
          <a:xfrm>
            <a:off x="59267" y="756853"/>
            <a:ext cx="6976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To coroczny przegląd talentów cieszący się ogromną popularnością. Każdy uczeń może zaprezentować swoje zdolności  m.in. teatralne, literackie, wokalne, muzyczne, taneczne, sprawnościowe. </a:t>
            </a:r>
          </a:p>
        </p:txBody>
      </p:sp>
      <p:pic>
        <p:nvPicPr>
          <p:cNvPr id="12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01338" y="2020881"/>
            <a:ext cx="1196909" cy="1362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963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FCAA44-FD88-477E-4663-E196292D8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033" y="0"/>
            <a:ext cx="2591034" cy="836024"/>
          </a:xfrm>
        </p:spPr>
        <p:txBody>
          <a:bodyPr>
            <a:normAutofit/>
          </a:bodyPr>
          <a:lstStyle/>
          <a:p>
            <a:pPr algn="r"/>
            <a:r>
              <a:rPr lang="pl-PL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JASEŁKA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2494"/>
          <a:stretch/>
        </p:blipFill>
        <p:spPr>
          <a:xfrm>
            <a:off x="87565" y="1018221"/>
            <a:ext cx="5165644" cy="319919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481" y="1783878"/>
            <a:ext cx="3037519" cy="4564671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6" name="pole tekstowe 5"/>
          <p:cNvSpPr txBox="1"/>
          <p:nvPr/>
        </p:nvSpPr>
        <p:spPr>
          <a:xfrm>
            <a:off x="3151536" y="512858"/>
            <a:ext cx="6830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Odgrywany co roku spektakl opowiadający o Bożym Narodzeniu wprowadza nas we wspaniałą atmosferę Świąt.</a:t>
            </a:r>
          </a:p>
        </p:txBody>
      </p:sp>
      <p:pic>
        <p:nvPicPr>
          <p:cNvPr id="7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63349" y="261257"/>
            <a:ext cx="1196909" cy="1362398"/>
          </a:xfrm>
          <a:prstGeom prst="rect">
            <a:avLst/>
          </a:prstGeom>
          <a:noFill/>
        </p:spPr>
      </p:pic>
      <p:pic>
        <p:nvPicPr>
          <p:cNvPr id="7169" name="Picture 1" descr="D:\a aparatu nowego\2016-12-22Jasełka 5e\DSC026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0543" y="1319412"/>
            <a:ext cx="4181324" cy="313636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816" y="4055533"/>
            <a:ext cx="4199940" cy="280246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7170" name="Picture 2" descr="D:\a aparatu nowego\2016-12-22Jasełka 5e\DSC02692.JPG"/>
          <p:cNvPicPr>
            <a:picLocks noChangeAspect="1" noChangeArrowheads="1"/>
          </p:cNvPicPr>
          <p:nvPr/>
        </p:nvPicPr>
        <p:blipFill>
          <a:blip r:embed="rId7" cstate="print"/>
          <a:srcRect r="15605"/>
          <a:stretch>
            <a:fillRect/>
          </a:stretch>
        </p:blipFill>
        <p:spPr bwMode="auto">
          <a:xfrm>
            <a:off x="839909" y="3952384"/>
            <a:ext cx="3734283" cy="2801565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107725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D:\a aparatu nowego\2016-06-09 Pokaz mody2016\DSC021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068" y="1391231"/>
            <a:ext cx="5342709" cy="400750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8436" name="Picture 4" descr="D:\a aparatu nowego\2018-05-29Pokaz Mody 2018\DSC03656.JPG"/>
          <p:cNvPicPr>
            <a:picLocks noChangeAspect="1" noChangeArrowheads="1"/>
          </p:cNvPicPr>
          <p:nvPr/>
        </p:nvPicPr>
        <p:blipFill>
          <a:blip r:embed="rId3" cstate="print"/>
          <a:srcRect l="29259" r="23367"/>
          <a:stretch>
            <a:fillRect/>
          </a:stretch>
        </p:blipFill>
        <p:spPr bwMode="auto">
          <a:xfrm>
            <a:off x="9821988" y="-22874"/>
            <a:ext cx="2334072" cy="3695555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5" name="Prostokąt 4"/>
          <p:cNvSpPr/>
          <p:nvPr/>
        </p:nvSpPr>
        <p:spPr>
          <a:xfrm>
            <a:off x="409338" y="239877"/>
            <a:ext cx="75424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POKAZY MODY EKOLOGICZNEJ</a:t>
            </a:r>
            <a:endParaRPr lang="pl-PL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0" y="910240"/>
            <a:ext cx="8530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Corocznie pomysłowość naszych młodych kreatorów mody tworzonej wyłącznie z materiałów do recyklingu nie zna granic.</a:t>
            </a:r>
          </a:p>
        </p:txBody>
      </p:sp>
      <p:pic>
        <p:nvPicPr>
          <p:cNvPr id="21505" name="Picture 1" descr="D:\a aparatu nowego\2018-05-29Pokaz Mody 2018\DSC036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3743" y="4631267"/>
            <a:ext cx="3171805" cy="237913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1506" name="Picture 2" descr="D:\a aparatu nowego\2018-05-29Pokaz Mody 2018\DSC03673.JPG"/>
          <p:cNvPicPr>
            <a:picLocks noChangeAspect="1" noChangeArrowheads="1"/>
          </p:cNvPicPr>
          <p:nvPr/>
        </p:nvPicPr>
        <p:blipFill>
          <a:blip r:embed="rId5" cstate="print"/>
          <a:srcRect l="10733" r="59847"/>
          <a:stretch>
            <a:fillRect/>
          </a:stretch>
        </p:blipFill>
        <p:spPr bwMode="auto">
          <a:xfrm>
            <a:off x="8095599" y="417393"/>
            <a:ext cx="1726389" cy="359964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1507" name="Picture 3" descr="D:\a aparatu nowego\2017-05-30 Pokaz Mody ekologicznej\DSC02993.JPG"/>
          <p:cNvPicPr>
            <a:picLocks noChangeAspect="1" noChangeArrowheads="1"/>
          </p:cNvPicPr>
          <p:nvPr/>
        </p:nvPicPr>
        <p:blipFill>
          <a:blip r:embed="rId6" cstate="print"/>
          <a:srcRect l="19431" t="3217" r="50405"/>
          <a:stretch>
            <a:fillRect/>
          </a:stretch>
        </p:blipFill>
        <p:spPr bwMode="auto">
          <a:xfrm>
            <a:off x="5770940" y="1580604"/>
            <a:ext cx="2105963" cy="506839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8435" name="Picture 3" descr="D:\a aparatu nowego\2018-05-29Pokaz Mody 2018\DSC03674.JPG"/>
          <p:cNvPicPr>
            <a:picLocks noChangeAspect="1" noChangeArrowheads="1"/>
          </p:cNvPicPr>
          <p:nvPr/>
        </p:nvPicPr>
        <p:blipFill>
          <a:blip r:embed="rId7" cstate="print"/>
          <a:srcRect r="6393"/>
          <a:stretch>
            <a:fillRect/>
          </a:stretch>
        </p:blipFill>
        <p:spPr bwMode="auto">
          <a:xfrm>
            <a:off x="7941872" y="3531297"/>
            <a:ext cx="4028060" cy="322776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6945" y="5656217"/>
            <a:ext cx="1055804" cy="12017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421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D:\a aparatu nowego\2016-03-10warszaty zywieniowe\DSC01764.JPG"/>
          <p:cNvPicPr>
            <a:picLocks noChangeAspect="1" noChangeArrowheads="1"/>
          </p:cNvPicPr>
          <p:nvPr/>
        </p:nvPicPr>
        <p:blipFill>
          <a:blip r:embed="rId2" cstate="print"/>
          <a:srcRect r="40273"/>
          <a:stretch>
            <a:fillRect/>
          </a:stretch>
        </p:blipFill>
        <p:spPr bwMode="auto">
          <a:xfrm>
            <a:off x="9609887" y="29375"/>
            <a:ext cx="2286900" cy="2872029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0481" name="Picture 1" descr="D:\USB BASI\Poprzedni pendrive\klasa 5e 2013_2014\Na stronę Krosnice\zdjecia Krosnice\IMG_02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22470" y="3900029"/>
            <a:ext cx="3524371" cy="2643491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6" name="Prostokąt 5"/>
          <p:cNvSpPr/>
          <p:nvPr/>
        </p:nvSpPr>
        <p:spPr>
          <a:xfrm>
            <a:off x="3561804" y="4148433"/>
            <a:ext cx="56257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+mj-lt"/>
              </a:rPr>
              <a:t> </a:t>
            </a:r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Warsztaty „Odżywiam się zdrowo i kolorowo” oraz  „Śniadanie daje moc” to tylko niektóre z naszych akcji promujących zdrowy styl życia. 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1538716" y="183106"/>
            <a:ext cx="6413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TYDZIEŃ DLA ZDROWIA</a:t>
            </a:r>
            <a:r>
              <a:rPr lang="pl-PL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10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199018"/>
            <a:ext cx="1196909" cy="1362398"/>
          </a:xfrm>
          <a:prstGeom prst="rect">
            <a:avLst/>
          </a:prstGeom>
          <a:noFill/>
        </p:spPr>
      </p:pic>
      <p:pic>
        <p:nvPicPr>
          <p:cNvPr id="10242" name="Picture 2" descr="IMG 20220315 115034"/>
          <p:cNvPicPr>
            <a:picLocks noChangeAspect="1" noChangeArrowheads="1"/>
          </p:cNvPicPr>
          <p:nvPr/>
        </p:nvPicPr>
        <p:blipFill>
          <a:blip r:embed="rId5" cstate="print"/>
          <a:srcRect t="8619" b="11264"/>
          <a:stretch>
            <a:fillRect/>
          </a:stretch>
        </p:blipFill>
        <p:spPr bwMode="auto">
          <a:xfrm>
            <a:off x="161331" y="911347"/>
            <a:ext cx="4970483" cy="313643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244" name="Picture 4" descr="Zdjęcie od Beata Kruszyk5"/>
          <p:cNvPicPr>
            <a:picLocks noChangeAspect="1" noChangeArrowheads="1"/>
          </p:cNvPicPr>
          <p:nvPr/>
        </p:nvPicPr>
        <p:blipFill>
          <a:blip r:embed="rId6" cstate="print"/>
          <a:srcRect b="13144"/>
          <a:stretch>
            <a:fillRect/>
          </a:stretch>
        </p:blipFill>
        <p:spPr bwMode="auto">
          <a:xfrm>
            <a:off x="4877078" y="677917"/>
            <a:ext cx="4977754" cy="324261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246" name="Picture 6" descr="Zdjęcie od Beata Kruszyk(36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7825" y="4254363"/>
            <a:ext cx="3462838" cy="260363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250" name="Picture 10" descr="Zdjęcie od Beata Kruszyk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4674" y="5283234"/>
            <a:ext cx="2325188" cy="1574766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154103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2881"/>
            <a:ext cx="5731932" cy="795431"/>
          </a:xfrm>
        </p:spPr>
        <p:txBody>
          <a:bodyPr>
            <a:noAutofit/>
          </a:bodyPr>
          <a:lstStyle/>
          <a:p>
            <a:r>
              <a:rPr lang="pl-PL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ZIELONE I BIAŁE SZKOŁY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99" y="1064494"/>
            <a:ext cx="5097813" cy="3402142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4" name="pole tekstowe 3"/>
          <p:cNvSpPr txBox="1"/>
          <p:nvPr/>
        </p:nvSpPr>
        <p:spPr>
          <a:xfrm>
            <a:off x="5139267" y="182881"/>
            <a:ext cx="7052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Na tygodniowych wyjazdach uczymy się, integrujemy, bawimy, wędrujemy, jeździmy na nartach, rowerach </a:t>
            </a:r>
            <a:b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i stajemy się coraz bardziej samodzielni.</a:t>
            </a:r>
          </a:p>
        </p:txBody>
      </p:sp>
      <p:pic>
        <p:nvPicPr>
          <p:cNvPr id="5" name="Picture 2" descr="D:\a aparatu nowego\2017-09-14\DSC033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0984" y="1064494"/>
            <a:ext cx="4438507" cy="332927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4337" name="Picture 1" descr="D:\USB BASI\Poprzedni pendrive\klasa 5e 2013_2014\Na stronę Wielen\zdjecia wielen\DSC_0786.jpg"/>
          <p:cNvPicPr>
            <a:picLocks noChangeAspect="1" noChangeArrowheads="1"/>
          </p:cNvPicPr>
          <p:nvPr/>
        </p:nvPicPr>
        <p:blipFill>
          <a:blip r:embed="rId4" cstate="print"/>
          <a:srcRect t="8607" r="7934" b="22014"/>
          <a:stretch>
            <a:fillRect/>
          </a:stretch>
        </p:blipFill>
        <p:spPr bwMode="auto">
          <a:xfrm>
            <a:off x="404949" y="3973126"/>
            <a:ext cx="6805748" cy="2884874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4338" name="Picture 2" descr="D:\USB BASI\Poprzedni pendrive\klasa 5e 2013_2014\Na stronę Wielen\zdjecia wielen\DSC029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1063" y="3436662"/>
            <a:ext cx="4877280" cy="325152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8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04412" y="1763487"/>
            <a:ext cx="1196909" cy="1362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913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D:\USB BASI\Poprzedni pendrive\klasa 5e 2013_2014\Gniezno, Biskupin  6.05.2014\IMG_05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603" y="2352717"/>
            <a:ext cx="4832610" cy="3624749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4" name="Prostokąt 3"/>
          <p:cNvSpPr/>
          <p:nvPr/>
        </p:nvSpPr>
        <p:spPr>
          <a:xfrm>
            <a:off x="405425" y="370505"/>
            <a:ext cx="72122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POZNAJEMY NASZĄ OJCZYZNĘ </a:t>
            </a:r>
            <a:r>
              <a:rPr lang="pl-PL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pl-PL">
              <a:latin typeface="Comic Sans MS" panose="030F0702030302020204" pitchFamily="66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91886" y="1005839"/>
            <a:ext cx="747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Uwielbiamy poznawać Polskę podczas  wycieczek, które są tradycją naszej szkoły. Ich tematyka  to m.in. śladami początków państwa polskiego, Pomorze, stolice Polski, Karkonosze, Tatry i wiele innych.</a:t>
            </a:r>
          </a:p>
        </p:txBody>
      </p:sp>
      <p:pic>
        <p:nvPicPr>
          <p:cNvPr id="4098" name="Picture 2" descr="D:\a aparatu nowego\2017-05-26 Kraków kl 5e\DSC029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0592" y="55497"/>
            <a:ext cx="3869887" cy="290275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4099" name="Picture 3" descr="D:\a aparatu nowego\2017-05-26 Kraków kl 5e\DSC02919.JPG"/>
          <p:cNvPicPr>
            <a:picLocks noChangeAspect="1" noChangeArrowheads="1"/>
          </p:cNvPicPr>
          <p:nvPr/>
        </p:nvPicPr>
        <p:blipFill>
          <a:blip r:embed="rId4" cstate="print"/>
          <a:srcRect l="18740" r="16926"/>
          <a:stretch>
            <a:fillRect/>
          </a:stretch>
        </p:blipFill>
        <p:spPr bwMode="auto">
          <a:xfrm>
            <a:off x="8595359" y="2910129"/>
            <a:ext cx="3386037" cy="394787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26" name="Picture 2" descr="D:\USB BASI\Poprzedni pendrive\klasa 5e 2013_2014\Gniezno, Biskupin  6.05.2014\IMG_05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3176" y="1894113"/>
            <a:ext cx="3870029" cy="290275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27" name="Picture 3" descr="D:\USB BASI\Poprzedni pendrive\klasa 5e 2013_2014\Gniezno, Biskupin  6.05.2014\IMG_05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8785" y="4512733"/>
            <a:ext cx="3126772" cy="234526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49928" y="1907177"/>
            <a:ext cx="918090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305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09" y="2051646"/>
            <a:ext cx="5564777" cy="3696009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879" y="3509153"/>
            <a:ext cx="4843055" cy="3216655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5" name="Prostokąt 4"/>
          <p:cNvSpPr/>
          <p:nvPr/>
        </p:nvSpPr>
        <p:spPr>
          <a:xfrm>
            <a:off x="630186" y="239878"/>
            <a:ext cx="102899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WYCIECZKI ZAGRANICZNE – STOLICE EUROPY</a:t>
            </a:r>
            <a:endParaRPr lang="pl-PL" sz="3200">
              <a:latin typeface="Comic Sans MS" panose="030F0702030302020204" pitchFamily="66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444136" y="888273"/>
            <a:ext cx="5669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Kolejne pokolenia naszych uczniów poznają  przepiękne stolice bliższych i dalszych sąsiadów-   Berlin, Pragę i Wiedeń. 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458" y="532265"/>
            <a:ext cx="4955178" cy="329112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7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121" y="5705274"/>
            <a:ext cx="918090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078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7547" y="182880"/>
            <a:ext cx="9603853" cy="992777"/>
          </a:xfrm>
        </p:spPr>
        <p:txBody>
          <a:bodyPr>
            <a:normAutofit fontScale="90000"/>
          </a:bodyPr>
          <a:lstStyle/>
          <a:p>
            <a:r>
              <a:rPr lang="pl-PL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Zabawy Karnawałowe i dyskoteki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A9B71E1-3EA1-88DC-971F-E64A486C10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6" r="1" b="7066"/>
          <a:stretch/>
        </p:blipFill>
        <p:spPr bwMode="auto">
          <a:xfrm>
            <a:off x="313509" y="2916404"/>
            <a:ext cx="6327762" cy="3657942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963" y="709546"/>
            <a:ext cx="5618661" cy="3752401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5" name="pole tekstowe 4"/>
          <p:cNvSpPr txBox="1"/>
          <p:nvPr/>
        </p:nvSpPr>
        <p:spPr>
          <a:xfrm>
            <a:off x="0" y="1302213"/>
            <a:ext cx="6157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Czas karnawału to bale przebierańców i dyskoteki.</a:t>
            </a:r>
          </a:p>
        </p:txBody>
      </p:sp>
      <p:pic>
        <p:nvPicPr>
          <p:cNvPr id="6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3220" y="5538651"/>
            <a:ext cx="918090" cy="1045029"/>
          </a:xfrm>
          <a:prstGeom prst="rect">
            <a:avLst/>
          </a:prstGeom>
          <a:noFill/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3995836"/>
            <a:ext cx="4309324" cy="2862163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103732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435" y="1148194"/>
            <a:ext cx="3890469" cy="5187292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3" name="pole tekstowe 2"/>
          <p:cNvSpPr txBox="1"/>
          <p:nvPr/>
        </p:nvSpPr>
        <p:spPr>
          <a:xfrm>
            <a:off x="171478" y="252642"/>
            <a:ext cx="66865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cap="all">
                <a:ln w="3175" cmpd="sng">
                  <a:noFill/>
                </a:ln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Dzień św. Patryka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423" y="269445"/>
            <a:ext cx="3458577" cy="5200218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865" y="2833754"/>
            <a:ext cx="5484857" cy="3645423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6" name="Prostokąt 5"/>
          <p:cNvSpPr/>
          <p:nvPr/>
        </p:nvSpPr>
        <p:spPr>
          <a:xfrm>
            <a:off x="37009" y="1195086"/>
            <a:ext cx="54036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/>
              <a:t> </a:t>
            </a:r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Święto patrona Irlandii obchodzone  17 marca.</a:t>
            </a:r>
          </a:p>
        </p:txBody>
      </p:sp>
      <p:sp>
        <p:nvSpPr>
          <p:cNvPr id="7" name="Prostokąt 6"/>
          <p:cNvSpPr/>
          <p:nvPr/>
        </p:nvSpPr>
        <p:spPr>
          <a:xfrm>
            <a:off x="344078" y="1737421"/>
            <a:ext cx="47374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Najważniejszą tradycją obchodów dnia </a:t>
            </a:r>
            <a:b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św. Patryka jest noszenie ubrań w kolorze zielonym.</a:t>
            </a:r>
          </a:p>
        </p:txBody>
      </p:sp>
      <p:pic>
        <p:nvPicPr>
          <p:cNvPr id="8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7434" y="103164"/>
            <a:ext cx="918090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88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 descr="D:\a aparatu nowego\2016-03-21Studnia dla Południa\DSC01841.JPG"/>
          <p:cNvPicPr>
            <a:picLocks noChangeAspect="1" noChangeArrowheads="1"/>
          </p:cNvPicPr>
          <p:nvPr/>
        </p:nvPicPr>
        <p:blipFill>
          <a:blip r:embed="rId2" cstate="print"/>
          <a:srcRect t="15322"/>
          <a:stretch>
            <a:fillRect/>
          </a:stretch>
        </p:blipFill>
        <p:spPr bwMode="auto">
          <a:xfrm>
            <a:off x="7783070" y="4072535"/>
            <a:ext cx="3979035" cy="2527332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3490" name="Picture 2" descr="D:\a aparatu nowego\2016-03-21Studnia dla Południa\DSC017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9106" y="889762"/>
            <a:ext cx="3926903" cy="294552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3493" name="Picture 5" descr="D:\a aparatu nowego\Dzień wody 2018 22.0318\DSC033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068" y="3387065"/>
            <a:ext cx="4298864" cy="322452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3494" name="Picture 6" descr="D:\a aparatu nowego\Dzień wody 2018 22.0318\DSC034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2625" y="3654607"/>
            <a:ext cx="3686028" cy="2764845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8" name="Prostokąt 7"/>
          <p:cNvSpPr/>
          <p:nvPr/>
        </p:nvSpPr>
        <p:spPr>
          <a:xfrm>
            <a:off x="0" y="258133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ŚWIĘTO WODY W SP 50 </a:t>
            </a:r>
            <a:r>
              <a:rPr lang="pl-PL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-„ WODA TO SKARB – STUDNIA DLA POŁUDNIA”</a:t>
            </a:r>
            <a:endParaRPr lang="pl-PL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-2" y="736264"/>
            <a:ext cx="48683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Coroczne Obchody Międzynarodowego Dnia Wody to połączenie akcji ekologicznej mówiącej o znaczeniu wody i potrzebie jej oszczędzania z akcją PAH budującej  studnie w południowej Afryce.</a:t>
            </a:r>
          </a:p>
          <a:p>
            <a:r>
              <a:rPr lang="pl-PL"/>
              <a:t> </a:t>
            </a:r>
          </a:p>
        </p:txBody>
      </p:sp>
      <p:pic>
        <p:nvPicPr>
          <p:cNvPr id="22530" name="Picture 2" descr="D:\a aparatu nowego\2017-03-22Dzień wody\DSC0276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79977" y="2197127"/>
            <a:ext cx="2183955" cy="1638158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2531" name="Picture 3" descr="D:\a aparatu nowego\Dzień wody 2018 22.0318\2018-03-23plakaty\DSC03471.JPG"/>
          <p:cNvPicPr>
            <a:picLocks noChangeAspect="1" noChangeArrowheads="1"/>
          </p:cNvPicPr>
          <p:nvPr/>
        </p:nvPicPr>
        <p:blipFill>
          <a:blip r:embed="rId7" cstate="print"/>
          <a:srcRect l="7951" r="23667"/>
          <a:stretch>
            <a:fillRect/>
          </a:stretch>
        </p:blipFill>
        <p:spPr bwMode="auto">
          <a:xfrm>
            <a:off x="8817428" y="469658"/>
            <a:ext cx="3264504" cy="3580833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9323" y="2383971"/>
            <a:ext cx="918090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10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E9EC2F-B880-D3D8-F54E-9DB20FE4F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697" y="154122"/>
            <a:ext cx="4669903" cy="6165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l-PL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CZERWCOWE </a:t>
            </a:r>
            <a:r>
              <a: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FESTYN</a:t>
            </a:r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</a:t>
            </a:r>
            <a:endParaRPr lang="en-US" sz="3200" b="1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43741"/>
            <a:ext cx="5468983" cy="3632385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80"/>
          <a:stretch>
            <a:fillRect/>
          </a:stretch>
        </p:blipFill>
        <p:spPr>
          <a:xfrm>
            <a:off x="7324743" y="3429000"/>
            <a:ext cx="4452389" cy="3441815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9" name="pole tekstowe 8"/>
          <p:cNvSpPr txBox="1"/>
          <p:nvPr/>
        </p:nvSpPr>
        <p:spPr>
          <a:xfrm>
            <a:off x="287383" y="770708"/>
            <a:ext cx="6466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Nasze festyny to czas radości dla całych rodzin. </a:t>
            </a:r>
            <a:b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Gry, zabawy, konkurencje, stoiska z różnościami </a:t>
            </a:r>
            <a:b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cieszą się ogromną popularnością.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7" y="1772452"/>
            <a:ext cx="4101737" cy="2724288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55" y="4142381"/>
            <a:ext cx="4088684" cy="2715619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0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6581" y="3161211"/>
            <a:ext cx="918090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79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2321" y="289016"/>
            <a:ext cx="1660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BALE </a:t>
            </a:r>
            <a:r>
              <a:rPr lang="pl-PL" sz="3200" b="1">
                <a:solidFill>
                  <a:schemeClr val="bg1"/>
                </a:solidFill>
              </a:rPr>
              <a:t> </a:t>
            </a:r>
            <a:r>
              <a:rPr lang="pl-PL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121" name="Picture 1" descr="D:\USB BASI\Poprzedni pendrive\klasa 6e r.sz. 2014_2015\bal szóstoklasisty\DSC007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116" y="995320"/>
            <a:ext cx="4346994" cy="3260628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122" name="Picture 2" descr="D:\USB BASI\Poprzedni pendrive\klasa 6e r.sz. 2014_2015\bal szóstoklasisty\DSC007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534" y="3973148"/>
            <a:ext cx="3846018" cy="2884852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123" name="Picture 3" descr="D:\USB BASI\Poprzedni pendrive\klasa 6e r.sz. 2014_2015\bal szóstoklasisty\DSC007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5690" y="995320"/>
            <a:ext cx="4997026" cy="3748209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5124" name="Picture 4" descr="D:\USB BASI\Poprzedni pendrive\klasa 6e r.sz. 2014_2015\bal szóstoklasisty\DSC008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7196" y="2922860"/>
            <a:ext cx="4576271" cy="3432605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7" name="pole tekstowe 6"/>
          <p:cNvSpPr txBox="1"/>
          <p:nvPr/>
        </p:nvSpPr>
        <p:spPr>
          <a:xfrm>
            <a:off x="2233748" y="182880"/>
            <a:ext cx="94052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Po wielu latach spędzonych w szkole przychodzi czas na pożegnalny bal.  Rozpoczynamy go tradycyjnym polonezem, a potem tańce trwają niemalże</a:t>
            </a:r>
            <a:b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pl-PL" sz="2000">
                <a:solidFill>
                  <a:schemeClr val="bg1"/>
                </a:solidFill>
                <a:latin typeface="Comic Sans MS" panose="030F0702030302020204" pitchFamily="66" charset="0"/>
              </a:rPr>
              <a:t> do północy</a:t>
            </a:r>
            <a:r>
              <a:rPr lang="pl-PL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5125" name="Picture 5" descr="D:\USB BASI\Poprzedni pendrive\klasa 6e r.sz. 2014_2015\bal szóstoklasisty\DSC00816.JPG"/>
          <p:cNvPicPr>
            <a:picLocks noChangeAspect="1" noChangeArrowheads="1"/>
          </p:cNvPicPr>
          <p:nvPr/>
        </p:nvPicPr>
        <p:blipFill>
          <a:blip r:embed="rId6" cstate="print"/>
          <a:srcRect l="12081" t="11068" b="9143"/>
          <a:stretch>
            <a:fillRect/>
          </a:stretch>
        </p:blipFill>
        <p:spPr bwMode="auto">
          <a:xfrm>
            <a:off x="3931919" y="3950408"/>
            <a:ext cx="3910697" cy="266211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9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18017" y="1538187"/>
            <a:ext cx="918090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517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5208" y="2265272"/>
            <a:ext cx="114070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>
                <a:solidFill>
                  <a:schemeClr val="bg1"/>
                </a:solidFill>
              </a:rPr>
              <a:t> </a:t>
            </a: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Budowanie wśród naszych uczniów  kompetencji przyszłości z tzw. </a:t>
            </a:r>
            <a:r>
              <a:rPr lang="pl-PL" sz="2400" b="1">
                <a:solidFill>
                  <a:schemeClr val="bg1"/>
                </a:solidFill>
                <a:latin typeface="Comic Sans MS" panose="030F0702030302020204" pitchFamily="66" charset="0"/>
              </a:rPr>
              <a:t>kierunków STEAM  czyli nauki, technologii, inżynierii, sztuki oraz matematyki </a:t>
            </a:r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jest kluczowe w obecnym tempie rozwoju cywilizacyjnego</a:t>
            </a:r>
            <a:r>
              <a:rPr lang="pl-PL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178371" y="1285660"/>
            <a:ext cx="10625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>
                <a:solidFill>
                  <a:schemeClr val="bg1"/>
                </a:solidFill>
                <a:latin typeface="Comic Sans MS" panose="030F0702030302020204" pitchFamily="66" charset="0"/>
              </a:rPr>
              <a:t> LABORATORIA PRZYSZŁOŚCI -</a:t>
            </a:r>
          </a:p>
          <a:p>
            <a:pPr algn="ctr"/>
            <a:r>
              <a:rPr lang="pl-PL" sz="2400" b="1">
                <a:solidFill>
                  <a:schemeClr val="bg1"/>
                </a:solidFill>
                <a:latin typeface="Comic Sans MS" panose="030F0702030302020204" pitchFamily="66" charset="0"/>
              </a:rPr>
              <a:t>WKRACZAMY NA WYŻSZY POZIOM NAUCZANIA.</a:t>
            </a:r>
          </a:p>
        </p:txBody>
      </p:sp>
      <p:sp>
        <p:nvSpPr>
          <p:cNvPr id="4" name="Prostokąt 3"/>
          <p:cNvSpPr/>
          <p:nvPr/>
        </p:nvSpPr>
        <p:spPr>
          <a:xfrm>
            <a:off x="592482" y="3555232"/>
            <a:ext cx="10307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Comic Sans MS" panose="030F0702030302020204" pitchFamily="66" charset="0"/>
              </a:rPr>
              <a:t>Praktyczne umiejętności są nabywane poprzez eksperymentowanie. </a:t>
            </a:r>
          </a:p>
        </p:txBody>
      </p:sp>
      <p:pic>
        <p:nvPicPr>
          <p:cNvPr id="1026" name="Picture 2" descr="https://www.gov.pl/photo/ee27ba05-4479-49f1-9e48-3c77a564bb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2995" y="4451974"/>
            <a:ext cx="2049239" cy="1980357"/>
          </a:xfrm>
          <a:prstGeom prst="rect">
            <a:avLst/>
          </a:prstGeom>
          <a:noFill/>
        </p:spPr>
      </p:pic>
      <p:pic>
        <p:nvPicPr>
          <p:cNvPr id="1032" name="Picture 8" descr="Laboratoria Przyszłości Oferta JANGAR"/>
          <p:cNvPicPr>
            <a:picLocks noChangeAspect="1" noChangeArrowheads="1"/>
          </p:cNvPicPr>
          <p:nvPr/>
        </p:nvPicPr>
        <p:blipFill>
          <a:blip r:embed="rId3" cstate="print"/>
          <a:srcRect r="37639"/>
          <a:stretch>
            <a:fillRect/>
          </a:stretch>
        </p:blipFill>
        <p:spPr bwMode="auto">
          <a:xfrm>
            <a:off x="804042" y="4242295"/>
            <a:ext cx="6589985" cy="2788656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12" name="Picture 2" descr="C:\Users\Barbara\Desktop\Basia\KLASA 4 NOWA\balwanek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55495" y="272634"/>
            <a:ext cx="918090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036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Szkoła Podstawowa Nr 50 Wrocław ul. Czeska 3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124" name="AutoShape 4" descr="Szkoła Podstawowa Nr 50 Wrocław ul. Czeska 3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A3EF35D-29A7-A0EE-B0DF-81F3783A4A8C}"/>
              </a:ext>
            </a:extLst>
          </p:cNvPr>
          <p:cNvSpPr txBox="1"/>
          <p:nvPr/>
        </p:nvSpPr>
        <p:spPr>
          <a:xfrm>
            <a:off x="656515" y="4334076"/>
            <a:ext cx="5835086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pl-PL" sz="2800" b="1" i="1" dirty="0">
              <a:solidFill>
                <a:srgbClr val="212529"/>
              </a:solidFill>
              <a:latin typeface="Comic Sans MS"/>
            </a:endParaRPr>
          </a:p>
          <a:p>
            <a:endParaRPr lang="pl-PL" sz="2800" b="1" i="1" dirty="0">
              <a:solidFill>
                <a:srgbClr val="212529"/>
              </a:solidFill>
              <a:latin typeface="Comic Sans MS"/>
            </a:endParaRPr>
          </a:p>
          <a:p>
            <a:r>
              <a:rPr lang="pl-PL" sz="2800" b="1" i="1" dirty="0">
                <a:solidFill>
                  <a:srgbClr val="212529"/>
                </a:solidFill>
                <a:latin typeface="Comic Sans MS"/>
              </a:rPr>
              <a:t>Zapraszamy do naszej szkoły:)</a:t>
            </a:r>
            <a:endParaRPr lang="pl-PL" sz="2800" b="1" i="1" dirty="0">
              <a:solidFill>
                <a:srgbClr val="212529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297" r="4774" b="7704"/>
          <a:stretch/>
        </p:blipFill>
        <p:spPr>
          <a:xfrm>
            <a:off x="7483337" y="7937"/>
            <a:ext cx="4583673" cy="6697662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FE457B-6783-93AB-3C6E-34B4020A6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165" y="356259"/>
            <a:ext cx="4580316" cy="4433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285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ycinek">
  <a:themeElements>
    <a:clrScheme name="Wycin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Wycinek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Override1.xml><?xml version="1.0" encoding="utf-8"?>
<a:themeOverride xmlns:a="http://schemas.openxmlformats.org/drawingml/2006/main">
  <a:clrScheme name="Wycinek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.xml><?xml version="1.0" encoding="utf-8"?>
<a:themeOverride xmlns:a="http://schemas.openxmlformats.org/drawingml/2006/main">
  <a:clrScheme name="Wycinek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.xml><?xml version="1.0" encoding="utf-8"?>
<a:themeOverride xmlns:a="http://schemas.openxmlformats.org/drawingml/2006/main">
  <a:clrScheme name="Wycinek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4.xml><?xml version="1.0" encoding="utf-8"?>
<a:themeOverride xmlns:a="http://schemas.openxmlformats.org/drawingml/2006/main">
  <a:clrScheme name="Wycinek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5.xml><?xml version="1.0" encoding="utf-8"?>
<a:themeOverride xmlns:a="http://schemas.openxmlformats.org/drawingml/2006/main">
  <a:clrScheme name="Wycinek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6.xml><?xml version="1.0" encoding="utf-8"?>
<a:themeOverride xmlns:a="http://schemas.openxmlformats.org/drawingml/2006/main">
  <a:clrScheme name="Wycinek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865FE56F844E43BA1FB222CC614D5F" ma:contentTypeVersion="33" ma:contentTypeDescription="Create a new document." ma:contentTypeScope="" ma:versionID="64b5dd40410130e815c3386f581bb953">
  <xsd:schema xmlns:xsd="http://www.w3.org/2001/XMLSchema" xmlns:xs="http://www.w3.org/2001/XMLSchema" xmlns:p="http://schemas.microsoft.com/office/2006/metadata/properties" xmlns:ns3="e05dc4c8-0818-4cf0-825a-0362332756fc" xmlns:ns4="4a92ce2d-05d4-4a85-954a-59def64d4f52" targetNamespace="http://schemas.microsoft.com/office/2006/metadata/properties" ma:root="true" ma:fieldsID="b0559c034042f675a19059437c1ad4c2" ns3:_="" ns4:_="">
    <xsd:import namespace="e05dc4c8-0818-4cf0-825a-0362332756fc"/>
    <xsd:import namespace="4a92ce2d-05d4-4a85-954a-59def64d4f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5dc4c8-0818-4cf0-825a-0362332756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92ce2d-05d4-4a85-954a-59def64d4f5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e05dc4c8-0818-4cf0-825a-0362332756fc" xsi:nil="true"/>
    <Templates xmlns="e05dc4c8-0818-4cf0-825a-0362332756fc" xsi:nil="true"/>
    <Has_Teacher_Only_SectionGroup xmlns="e05dc4c8-0818-4cf0-825a-0362332756fc" xsi:nil="true"/>
    <IsNotebookLocked xmlns="e05dc4c8-0818-4cf0-825a-0362332756fc" xsi:nil="true"/>
    <CultureName xmlns="e05dc4c8-0818-4cf0-825a-0362332756fc" xsi:nil="true"/>
    <Owner xmlns="e05dc4c8-0818-4cf0-825a-0362332756fc">
      <UserInfo>
        <DisplayName/>
        <AccountId xsi:nil="true"/>
        <AccountType/>
      </UserInfo>
    </Owner>
    <NotebookType xmlns="e05dc4c8-0818-4cf0-825a-0362332756fc" xsi:nil="true"/>
    <DefaultSectionNames xmlns="e05dc4c8-0818-4cf0-825a-0362332756fc" xsi:nil="true"/>
    <Is_Collaboration_Space_Locked xmlns="e05dc4c8-0818-4cf0-825a-0362332756fc" xsi:nil="true"/>
    <LMS_Mappings xmlns="e05dc4c8-0818-4cf0-825a-0362332756fc" xsi:nil="true"/>
    <Teachers xmlns="e05dc4c8-0818-4cf0-825a-0362332756fc">
      <UserInfo>
        <DisplayName/>
        <AccountId xsi:nil="true"/>
        <AccountType/>
      </UserInfo>
    </Teachers>
    <Student_Groups xmlns="e05dc4c8-0818-4cf0-825a-0362332756fc">
      <UserInfo>
        <DisplayName/>
        <AccountId xsi:nil="true"/>
        <AccountType/>
      </UserInfo>
    </Student_Groups>
    <Teams_Channel_Section_Location xmlns="e05dc4c8-0818-4cf0-825a-0362332756fc" xsi:nil="true"/>
    <Invited_Teachers xmlns="e05dc4c8-0818-4cf0-825a-0362332756fc" xsi:nil="true"/>
    <Students xmlns="e05dc4c8-0818-4cf0-825a-0362332756fc">
      <UserInfo>
        <DisplayName/>
        <AccountId xsi:nil="true"/>
        <AccountType/>
      </UserInfo>
    </Students>
    <Distribution_Groups xmlns="e05dc4c8-0818-4cf0-825a-0362332756fc" xsi:nil="true"/>
    <Math_Settings xmlns="e05dc4c8-0818-4cf0-825a-0362332756fc" xsi:nil="true"/>
    <Self_Registration_Enabled xmlns="e05dc4c8-0818-4cf0-825a-0362332756fc" xsi:nil="true"/>
    <AppVersion xmlns="e05dc4c8-0818-4cf0-825a-0362332756fc" xsi:nil="true"/>
    <TeamsChannelId xmlns="e05dc4c8-0818-4cf0-825a-0362332756fc" xsi:nil="true"/>
    <Invited_Students xmlns="e05dc4c8-0818-4cf0-825a-0362332756fc" xsi:nil="true"/>
  </documentManagement>
</p:properties>
</file>

<file path=customXml/itemProps1.xml><?xml version="1.0" encoding="utf-8"?>
<ds:datastoreItem xmlns:ds="http://schemas.openxmlformats.org/officeDocument/2006/customXml" ds:itemID="{B056A790-E1E3-4AFF-8964-0A134CBE67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C95E9B-8650-418B-9915-5EECCCB45DB5}">
  <ds:schemaRefs>
    <ds:schemaRef ds:uri="4a92ce2d-05d4-4a85-954a-59def64d4f52"/>
    <ds:schemaRef ds:uri="e05dc4c8-0818-4cf0-825a-0362332756f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164678F-1623-478A-B5DA-35EEC4656F0B}">
  <ds:schemaRefs>
    <ds:schemaRef ds:uri="4a92ce2d-05d4-4a85-954a-59def64d4f52"/>
    <ds:schemaRef ds:uri="e05dc4c8-0818-4cf0-825a-0362332756f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Panoramiczny</PresentationFormat>
  <Slides>47</Slides>
  <Notes>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47</vt:i4>
      </vt:variant>
    </vt:vector>
  </HeadingPairs>
  <TitlesOfParts>
    <vt:vector size="48" baseType="lpstr">
      <vt:lpstr>Wycinek</vt:lpstr>
      <vt:lpstr>Szkoła Podstawowa nr 50  im. Ossolineum we Wrocławiu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Sekcja Pływacka</vt:lpstr>
      <vt:lpstr>Prezentacja programu PowerPoint</vt:lpstr>
      <vt:lpstr>SZKOLNY KLUB WOLONTARIUSZA</vt:lpstr>
      <vt:lpstr>Prezentacja programu PowerPoint</vt:lpstr>
      <vt:lpstr>Prezentacja programu PowerPoint</vt:lpstr>
      <vt:lpstr>Pasowanie na ucznia</vt:lpstr>
      <vt:lpstr>OBCHODY WAŻNYCH WYDARZEŃ Z Historii POLSKI</vt:lpstr>
      <vt:lpstr>MAM TALENT</vt:lpstr>
      <vt:lpstr>JASEŁKA</vt:lpstr>
      <vt:lpstr>Prezentacja programu PowerPoint</vt:lpstr>
      <vt:lpstr>Prezentacja programu PowerPoint</vt:lpstr>
      <vt:lpstr>ZIELONE I BIAŁE SZKOŁY</vt:lpstr>
      <vt:lpstr>Prezentacja programu PowerPoint</vt:lpstr>
      <vt:lpstr>Prezentacja programu PowerPoint</vt:lpstr>
      <vt:lpstr>Zabawy Karnawałowe i dyskoteki</vt:lpstr>
      <vt:lpstr>Prezentacja programu PowerPoint</vt:lpstr>
      <vt:lpstr>Prezentacja programu PowerPoint</vt:lpstr>
      <vt:lpstr>CZERWCOWE FESTYNY</vt:lpstr>
      <vt:lpstr>Prezentacja programu PowerPoint</vt:lpstr>
      <vt:lpstr>Prezentacja programu PowerPoint</vt:lpstr>
      <vt:lpstr>Prezentacja programu PowerPoint</vt:lpstr>
    </vt:vector>
  </TitlesOfParts>
  <Company>Szkoła Podstawowa nr 50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Jubileusz 40-lecia</dc:title>
  <dc:creator>Alicaj Stęclik</dc:creator>
  <cp:revision>59</cp:revision>
  <dcterms:created xsi:type="dcterms:W3CDTF">2022-09-29T12:23:33Z</dcterms:created>
  <dcterms:modified xsi:type="dcterms:W3CDTF">2025-02-27T18:45:58Z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0x01010012865FE56F844E43BA1FB222CC614D5F</vt:lpwstr>
  </property>
</Properties>
</file>